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Lst>
  <p:notesMasterIdLst>
    <p:notesMasterId r:id="rId146"/>
  </p:notesMasterIdLst>
  <p:handoutMasterIdLst>
    <p:handoutMasterId r:id="rId147"/>
  </p:handoutMasterIdLst>
  <p:sldIdLst>
    <p:sldId id="2076138584" r:id="rId6"/>
    <p:sldId id="2076138262" r:id="rId7"/>
    <p:sldId id="2076138431" r:id="rId8"/>
    <p:sldId id="2076138413" r:id="rId9"/>
    <p:sldId id="2076138490" r:id="rId10"/>
    <p:sldId id="2076138519" r:id="rId11"/>
    <p:sldId id="2076138520" r:id="rId12"/>
    <p:sldId id="2076138521" r:id="rId13"/>
    <p:sldId id="2076138522" r:id="rId14"/>
    <p:sldId id="2076138523" r:id="rId15"/>
    <p:sldId id="2076138525" r:id="rId16"/>
    <p:sldId id="2076138491" r:id="rId17"/>
    <p:sldId id="2076138524" r:id="rId18"/>
    <p:sldId id="2076138576" r:id="rId19"/>
    <p:sldId id="2076138577" r:id="rId20"/>
    <p:sldId id="2076138578" r:id="rId21"/>
    <p:sldId id="2076138526" r:id="rId22"/>
    <p:sldId id="2076138527" r:id="rId23"/>
    <p:sldId id="2076138528" r:id="rId24"/>
    <p:sldId id="2076138529" r:id="rId25"/>
    <p:sldId id="2076138575" r:id="rId26"/>
    <p:sldId id="2076138496" r:id="rId27"/>
    <p:sldId id="2076138492" r:id="rId28"/>
    <p:sldId id="2076138493" r:id="rId29"/>
    <p:sldId id="2076138494" r:id="rId30"/>
    <p:sldId id="2076138495" r:id="rId31"/>
    <p:sldId id="2076138530" r:id="rId32"/>
    <p:sldId id="2076138531" r:id="rId33"/>
    <p:sldId id="2076138532" r:id="rId34"/>
    <p:sldId id="2076138533" r:id="rId35"/>
    <p:sldId id="2076138534" r:id="rId36"/>
    <p:sldId id="2076138535" r:id="rId37"/>
    <p:sldId id="2076138536" r:id="rId38"/>
    <p:sldId id="2076138537" r:id="rId39"/>
    <p:sldId id="2076138538" r:id="rId40"/>
    <p:sldId id="2076138539" r:id="rId41"/>
    <p:sldId id="2076138540" r:id="rId42"/>
    <p:sldId id="2076138541" r:id="rId43"/>
    <p:sldId id="2076138542" r:id="rId44"/>
    <p:sldId id="2076138543" r:id="rId45"/>
    <p:sldId id="2076138544" r:id="rId46"/>
    <p:sldId id="2076138545" r:id="rId47"/>
    <p:sldId id="2076138546" r:id="rId48"/>
    <p:sldId id="2076138547" r:id="rId49"/>
    <p:sldId id="2076138548" r:id="rId50"/>
    <p:sldId id="2076138579" r:id="rId51"/>
    <p:sldId id="2076138549" r:id="rId52"/>
    <p:sldId id="2076138550" r:id="rId53"/>
    <p:sldId id="2076138551" r:id="rId54"/>
    <p:sldId id="2076138552" r:id="rId55"/>
    <p:sldId id="2076138553" r:id="rId56"/>
    <p:sldId id="2076138554" r:id="rId57"/>
    <p:sldId id="2076138555" r:id="rId58"/>
    <p:sldId id="2076138556" r:id="rId59"/>
    <p:sldId id="2076138557" r:id="rId60"/>
    <p:sldId id="2076138558" r:id="rId61"/>
    <p:sldId id="2076138559" r:id="rId62"/>
    <p:sldId id="2076138560" r:id="rId63"/>
    <p:sldId id="2076138561" r:id="rId64"/>
    <p:sldId id="2076138562" r:id="rId65"/>
    <p:sldId id="2076138580" r:id="rId66"/>
    <p:sldId id="2076138563" r:id="rId67"/>
    <p:sldId id="2076138564" r:id="rId68"/>
    <p:sldId id="2076138565" r:id="rId69"/>
    <p:sldId id="2076138566" r:id="rId70"/>
    <p:sldId id="2076138567" r:id="rId71"/>
    <p:sldId id="2076138568" r:id="rId72"/>
    <p:sldId id="2076138569" r:id="rId73"/>
    <p:sldId id="2076138570" r:id="rId74"/>
    <p:sldId id="2076138571" r:id="rId75"/>
    <p:sldId id="2076138572" r:id="rId76"/>
    <p:sldId id="2076138573" r:id="rId77"/>
    <p:sldId id="2076138574" r:id="rId78"/>
    <p:sldId id="2076138279" r:id="rId79"/>
    <p:sldId id="2076138581" r:id="rId80"/>
    <p:sldId id="2076138583" r:id="rId81"/>
    <p:sldId id="2076138582" r:id="rId82"/>
    <p:sldId id="2076138339" r:id="rId83"/>
    <p:sldId id="2076138465" r:id="rId84"/>
    <p:sldId id="2076138466" r:id="rId85"/>
    <p:sldId id="2076138467" r:id="rId86"/>
    <p:sldId id="2076138468" r:id="rId87"/>
    <p:sldId id="2076138469" r:id="rId88"/>
    <p:sldId id="2076138470" r:id="rId89"/>
    <p:sldId id="2076138471" r:id="rId90"/>
    <p:sldId id="2076138472" r:id="rId91"/>
    <p:sldId id="2076138473" r:id="rId92"/>
    <p:sldId id="2076138474" r:id="rId93"/>
    <p:sldId id="2076138475" r:id="rId94"/>
    <p:sldId id="2076138476" r:id="rId95"/>
    <p:sldId id="2076138477" r:id="rId96"/>
    <p:sldId id="2076138478" r:id="rId97"/>
    <p:sldId id="2076138479" r:id="rId98"/>
    <p:sldId id="2076138480" r:id="rId99"/>
    <p:sldId id="2076138481" r:id="rId100"/>
    <p:sldId id="2076138482" r:id="rId101"/>
    <p:sldId id="2076138483" r:id="rId102"/>
    <p:sldId id="2076138484" r:id="rId103"/>
    <p:sldId id="2076138485" r:id="rId104"/>
    <p:sldId id="2076138486" r:id="rId105"/>
    <p:sldId id="2076138487" r:id="rId106"/>
    <p:sldId id="2076138488" r:id="rId107"/>
    <p:sldId id="2076138489" r:id="rId108"/>
    <p:sldId id="2076138508" r:id="rId109"/>
    <p:sldId id="2076138509" r:id="rId110"/>
    <p:sldId id="2076138510" r:id="rId111"/>
    <p:sldId id="2076138511" r:id="rId112"/>
    <p:sldId id="2076138512" r:id="rId113"/>
    <p:sldId id="2076138513" r:id="rId114"/>
    <p:sldId id="2076138514" r:id="rId115"/>
    <p:sldId id="2076138516" r:id="rId116"/>
    <p:sldId id="2076138517" r:id="rId117"/>
    <p:sldId id="2076138518" r:id="rId118"/>
    <p:sldId id="2076138515" r:id="rId119"/>
    <p:sldId id="2076138497" r:id="rId120"/>
    <p:sldId id="2076138498" r:id="rId121"/>
    <p:sldId id="2076138499" r:id="rId122"/>
    <p:sldId id="2076138500" r:id="rId123"/>
    <p:sldId id="2076138501" r:id="rId124"/>
    <p:sldId id="2076138502" r:id="rId125"/>
    <p:sldId id="2076138503" r:id="rId126"/>
    <p:sldId id="2076138504" r:id="rId127"/>
    <p:sldId id="2076138505" r:id="rId128"/>
    <p:sldId id="2076138506" r:id="rId129"/>
    <p:sldId id="2076138507" r:id="rId130"/>
    <p:sldId id="2076138343" r:id="rId131"/>
    <p:sldId id="2076138463" r:id="rId132"/>
    <p:sldId id="2076138427" r:id="rId133"/>
    <p:sldId id="2076138426" r:id="rId134"/>
    <p:sldId id="2076138425" r:id="rId135"/>
    <p:sldId id="2076138400" r:id="rId136"/>
    <p:sldId id="2076138401" r:id="rId137"/>
    <p:sldId id="2076138402" r:id="rId138"/>
    <p:sldId id="2076138464" r:id="rId139"/>
    <p:sldId id="2076138365" r:id="rId140"/>
    <p:sldId id="2076138366" r:id="rId141"/>
    <p:sldId id="2076138458" r:id="rId142"/>
    <p:sldId id="2076138419" r:id="rId143"/>
    <p:sldId id="2076138420" r:id="rId144"/>
    <p:sldId id="2076138422" r:id="rId1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584"/>
            <p14:sldId id="2076138262"/>
          </p14:sldIdLst>
        </p14:section>
        <p14:section name="Agenda Slides" id="{055AFA19-D1E1-8A4D-B3CD-4F468CD7A2AE}">
          <p14:sldIdLst>
            <p14:sldId id="2076138431"/>
          </p14:sldIdLst>
        </p14:section>
        <p14:section name="Quote Slides" id="{8EE70886-F4DB-2F40-8FB8-37E5FE2E7F63}">
          <p14:sldIdLst>
            <p14:sldId id="2076138413"/>
          </p14:sldIdLst>
        </p14:section>
        <p14:section name="Layouts" id="{8F59876D-C8D3-2D40-8540-E20264ECD2D1}">
          <p14:sldIdLst>
            <p14:sldId id="2076138490"/>
            <p14:sldId id="2076138519"/>
            <p14:sldId id="2076138520"/>
            <p14:sldId id="2076138521"/>
            <p14:sldId id="2076138522"/>
            <p14:sldId id="2076138523"/>
            <p14:sldId id="2076138525"/>
            <p14:sldId id="2076138491"/>
            <p14:sldId id="2076138524"/>
            <p14:sldId id="2076138576"/>
            <p14:sldId id="2076138577"/>
            <p14:sldId id="2076138578"/>
            <p14:sldId id="2076138526"/>
            <p14:sldId id="2076138527"/>
            <p14:sldId id="2076138528"/>
            <p14:sldId id="2076138529"/>
            <p14:sldId id="2076138575"/>
            <p14:sldId id="2076138496"/>
            <p14:sldId id="2076138492"/>
            <p14:sldId id="2076138493"/>
            <p14:sldId id="2076138494"/>
            <p14:sldId id="2076138495"/>
            <p14:sldId id="2076138530"/>
            <p14:sldId id="2076138531"/>
            <p14:sldId id="2076138532"/>
            <p14:sldId id="2076138533"/>
            <p14:sldId id="2076138534"/>
            <p14:sldId id="2076138535"/>
            <p14:sldId id="2076138536"/>
            <p14:sldId id="2076138537"/>
            <p14:sldId id="2076138538"/>
            <p14:sldId id="2076138539"/>
            <p14:sldId id="2076138540"/>
            <p14:sldId id="2076138541"/>
            <p14:sldId id="2076138542"/>
            <p14:sldId id="2076138543"/>
            <p14:sldId id="2076138544"/>
            <p14:sldId id="2076138545"/>
            <p14:sldId id="2076138546"/>
            <p14:sldId id="2076138547"/>
            <p14:sldId id="2076138548"/>
            <p14:sldId id="2076138579"/>
            <p14:sldId id="2076138549"/>
            <p14:sldId id="2076138550"/>
            <p14:sldId id="2076138551"/>
            <p14:sldId id="2076138552"/>
            <p14:sldId id="2076138553"/>
            <p14:sldId id="2076138554"/>
            <p14:sldId id="2076138555"/>
            <p14:sldId id="2076138556"/>
            <p14:sldId id="2076138557"/>
            <p14:sldId id="2076138558"/>
            <p14:sldId id="2076138559"/>
            <p14:sldId id="2076138560"/>
            <p14:sldId id="2076138561"/>
            <p14:sldId id="2076138562"/>
            <p14:sldId id="2076138580"/>
            <p14:sldId id="2076138563"/>
            <p14:sldId id="2076138564"/>
            <p14:sldId id="2076138565"/>
            <p14:sldId id="2076138566"/>
            <p14:sldId id="2076138567"/>
            <p14:sldId id="2076138568"/>
            <p14:sldId id="2076138569"/>
            <p14:sldId id="2076138570"/>
            <p14:sldId id="2076138571"/>
            <p14:sldId id="2076138572"/>
            <p14:sldId id="2076138573"/>
            <p14:sldId id="2076138574"/>
            <p14:sldId id="2076138279"/>
            <p14:sldId id="2076138581"/>
            <p14:sldId id="2076138583"/>
            <p14:sldId id="2076138582"/>
            <p14:sldId id="2076138339"/>
            <p14:sldId id="2076138465"/>
            <p14:sldId id="2076138466"/>
            <p14:sldId id="2076138467"/>
            <p14:sldId id="2076138468"/>
            <p14:sldId id="2076138469"/>
            <p14:sldId id="2076138470"/>
            <p14:sldId id="2076138471"/>
            <p14:sldId id="2076138472"/>
            <p14:sldId id="2076138473"/>
            <p14:sldId id="2076138474"/>
            <p14:sldId id="2076138475"/>
            <p14:sldId id="2076138476"/>
            <p14:sldId id="2076138477"/>
            <p14:sldId id="2076138478"/>
            <p14:sldId id="2076138479"/>
            <p14:sldId id="2076138480"/>
            <p14:sldId id="2076138481"/>
            <p14:sldId id="2076138482"/>
            <p14:sldId id="2076138483"/>
            <p14:sldId id="2076138484"/>
            <p14:sldId id="2076138485"/>
            <p14:sldId id="2076138486"/>
            <p14:sldId id="2076138487"/>
            <p14:sldId id="2076138488"/>
            <p14:sldId id="2076138489"/>
            <p14:sldId id="2076138508"/>
            <p14:sldId id="2076138509"/>
            <p14:sldId id="2076138510"/>
            <p14:sldId id="2076138511"/>
            <p14:sldId id="2076138512"/>
            <p14:sldId id="2076138513"/>
            <p14:sldId id="2076138514"/>
            <p14:sldId id="2076138516"/>
            <p14:sldId id="2076138517"/>
            <p14:sldId id="2076138518"/>
            <p14:sldId id="2076138515"/>
            <p14:sldId id="2076138497"/>
            <p14:sldId id="2076138498"/>
            <p14:sldId id="2076138499"/>
            <p14:sldId id="2076138500"/>
            <p14:sldId id="2076138501"/>
            <p14:sldId id="2076138502"/>
            <p14:sldId id="2076138503"/>
            <p14:sldId id="2076138504"/>
            <p14:sldId id="2076138505"/>
            <p14:sldId id="2076138506"/>
            <p14:sldId id="2076138507"/>
            <p14:sldId id="2076138343"/>
            <p14:sldId id="2076138463"/>
          </p14:sldIdLst>
        </p14:section>
        <p14:section name="More Photo Slides" id="{6EA33047-67DE-E544-B8BB-DED362DE3B9A}">
          <p14:sldIdLst>
            <p14:sldId id="2076138427"/>
            <p14:sldId id="2076138426"/>
            <p14:sldId id="2076138425"/>
            <p14:sldId id="2076138400"/>
            <p14:sldId id="2076138401"/>
            <p14:sldId id="2076138402"/>
          </p14:sldIdLst>
        </p14:section>
        <p14:section name="End Slides" id="{3416B164-ED24-6748-9066-0F67B8B820A2}">
          <p14:sldIdLst>
            <p14:sldId id="2076138464"/>
            <p14:sldId id="2076138365"/>
            <p14:sldId id="2076138366"/>
          </p14:sldIdLst>
        </p14:section>
        <p14:section name="Appendix" id="{E4FA3E3E-AC15-BE48-9542-7C82A78646F3}">
          <p14:sldIdLst>
            <p14:sldId id="2076138458"/>
            <p14:sldId id="2076138419"/>
            <p14:sldId id="2076138420"/>
            <p14:sldId id="2076138422"/>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F6DEF4-5C17-4016-88B7-C7328F13DFF7}" v="67" dt="2022-04-19T13:49:13.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6321" autoAdjust="0"/>
  </p:normalViewPr>
  <p:slideViewPr>
    <p:cSldViewPr snapToGrid="0">
      <p:cViewPr varScale="1">
        <p:scale>
          <a:sx n="191" d="100"/>
          <a:sy n="191" d="100"/>
        </p:scale>
        <p:origin x="110" y="398"/>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presProps" Target="presProps.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microsoft.com/office/2015/10/relationships/revisionInfo" Target="revisionInfo.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4/20/2022 1:58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4/20/2022 5:13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4/20/2022 5:13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1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4/20/2022 5:13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08057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4/20/2022 5:13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479965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4/20/2022 5:13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404847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4/20/2022 5:13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3350477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4/20/2022 5:13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135</a:t>
            </a:fld>
            <a:endParaRPr lang="en-US" dirty="0"/>
          </a:p>
        </p:txBody>
      </p:sp>
    </p:spTree>
    <p:extLst>
      <p:ext uri="{BB962C8B-B14F-4D97-AF65-F5344CB8AC3E}">
        <p14:creationId xmlns:p14="http://schemas.microsoft.com/office/powerpoint/2010/main" val="2192702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4/20/2022 5:13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dirty="0"/>
          </a:p>
        </p:txBody>
      </p:sp>
    </p:spTree>
    <p:extLst>
      <p:ext uri="{BB962C8B-B14F-4D97-AF65-F5344CB8AC3E}">
        <p14:creationId xmlns:p14="http://schemas.microsoft.com/office/powerpoint/2010/main" val="180117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4/20/2022 5:13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44489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404F-29D1-4832-9CA7-3D828FDAE3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68CB4D-F168-436F-B2A7-4A9E302D99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8C0F16-8576-4628-9B3A-8A6C1BD165EB}"/>
              </a:ext>
            </a:extLst>
          </p:cNvPr>
          <p:cNvSpPr>
            <a:spLocks noGrp="1"/>
          </p:cNvSpPr>
          <p:nvPr>
            <p:ph type="dt" sz="half" idx="10"/>
          </p:nvPr>
        </p:nvSpPr>
        <p:spPr/>
        <p:txBody>
          <a:bodyPr/>
          <a:lstStyle/>
          <a:p>
            <a:fld id="{A6BDC965-5E58-429E-ABE8-248F86367ABD}" type="datetimeFigureOut">
              <a:rPr lang="en-US" smtClean="0"/>
              <a:t>4/20/2022</a:t>
            </a:fld>
            <a:endParaRPr lang="en-US"/>
          </a:p>
        </p:txBody>
      </p:sp>
      <p:sp>
        <p:nvSpPr>
          <p:cNvPr id="5" name="Footer Placeholder 4">
            <a:extLst>
              <a:ext uri="{FF2B5EF4-FFF2-40B4-BE49-F238E27FC236}">
                <a16:creationId xmlns:a16="http://schemas.microsoft.com/office/drawing/2014/main" id="{018883DE-84B7-4BB6-B266-7ABFFA9CD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D7EDE-28C8-48C4-8508-0709EEE5B3E4}"/>
              </a:ext>
            </a:extLst>
          </p:cNvPr>
          <p:cNvSpPr>
            <a:spLocks noGrp="1"/>
          </p:cNvSpPr>
          <p:nvPr>
            <p:ph type="sldNum" sz="quarter" idx="12"/>
          </p:nvPr>
        </p:nvSpPr>
        <p:spPr/>
        <p:txBody>
          <a:bodyPr/>
          <a:lstStyle/>
          <a:p>
            <a:fld id="{23F48BCD-BE78-4858-9919-FFC69BC7BFB7}" type="slidenum">
              <a:rPr lang="en-US" smtClean="0"/>
              <a:t>‹#›</a:t>
            </a:fld>
            <a:endParaRPr lang="en-US"/>
          </a:p>
        </p:txBody>
      </p:sp>
    </p:spTree>
    <p:extLst>
      <p:ext uri="{BB962C8B-B14F-4D97-AF65-F5344CB8AC3E}">
        <p14:creationId xmlns:p14="http://schemas.microsoft.com/office/powerpoint/2010/main" val="33865977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6F29-4958-41A9-BEAA-42C8D7BEE3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091C69-64E7-439F-8E7F-D1791EF09A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18640-8DEA-4E54-824A-F02423978B85}"/>
              </a:ext>
            </a:extLst>
          </p:cNvPr>
          <p:cNvSpPr>
            <a:spLocks noGrp="1"/>
          </p:cNvSpPr>
          <p:nvPr>
            <p:ph type="dt" sz="half" idx="10"/>
          </p:nvPr>
        </p:nvSpPr>
        <p:spPr/>
        <p:txBody>
          <a:bodyPr/>
          <a:lstStyle/>
          <a:p>
            <a:fld id="{A6BDC965-5E58-429E-ABE8-248F86367ABD}" type="datetimeFigureOut">
              <a:rPr lang="en-US" smtClean="0"/>
              <a:t>4/20/2022</a:t>
            </a:fld>
            <a:endParaRPr lang="en-US"/>
          </a:p>
        </p:txBody>
      </p:sp>
      <p:sp>
        <p:nvSpPr>
          <p:cNvPr id="5" name="Footer Placeholder 4">
            <a:extLst>
              <a:ext uri="{FF2B5EF4-FFF2-40B4-BE49-F238E27FC236}">
                <a16:creationId xmlns:a16="http://schemas.microsoft.com/office/drawing/2014/main" id="{D5FD4414-6DEE-4281-A761-ED9B7C0DA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A5EF5-1121-49A9-B26B-1696B5741B27}"/>
              </a:ext>
            </a:extLst>
          </p:cNvPr>
          <p:cNvSpPr>
            <a:spLocks noGrp="1"/>
          </p:cNvSpPr>
          <p:nvPr>
            <p:ph type="sldNum" sz="quarter" idx="12"/>
          </p:nvPr>
        </p:nvSpPr>
        <p:spPr/>
        <p:txBody>
          <a:bodyPr/>
          <a:lstStyle/>
          <a:p>
            <a:fld id="{23F48BCD-BE78-4858-9919-FFC69BC7BFB7}" type="slidenum">
              <a:rPr lang="en-US" smtClean="0"/>
              <a:t>‹#›</a:t>
            </a:fld>
            <a:endParaRPr lang="en-US"/>
          </a:p>
        </p:txBody>
      </p:sp>
    </p:spTree>
    <p:extLst>
      <p:ext uri="{BB962C8B-B14F-4D97-AF65-F5344CB8AC3E}">
        <p14:creationId xmlns:p14="http://schemas.microsoft.com/office/powerpoint/2010/main" val="77466835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E22A-6165-43DA-B70F-53EF38FC6C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2FEEF0-A873-43FE-BC89-E472A23F60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D28B43-F59D-4EDF-8A5D-12A2658A695D}"/>
              </a:ext>
            </a:extLst>
          </p:cNvPr>
          <p:cNvSpPr>
            <a:spLocks noGrp="1"/>
          </p:cNvSpPr>
          <p:nvPr>
            <p:ph type="dt" sz="half" idx="10"/>
          </p:nvPr>
        </p:nvSpPr>
        <p:spPr/>
        <p:txBody>
          <a:bodyPr/>
          <a:lstStyle/>
          <a:p>
            <a:fld id="{A6BDC965-5E58-429E-ABE8-248F86367ABD}" type="datetimeFigureOut">
              <a:rPr lang="en-US" smtClean="0"/>
              <a:t>4/20/2022</a:t>
            </a:fld>
            <a:endParaRPr lang="en-US"/>
          </a:p>
        </p:txBody>
      </p:sp>
      <p:sp>
        <p:nvSpPr>
          <p:cNvPr id="5" name="Footer Placeholder 4">
            <a:extLst>
              <a:ext uri="{FF2B5EF4-FFF2-40B4-BE49-F238E27FC236}">
                <a16:creationId xmlns:a16="http://schemas.microsoft.com/office/drawing/2014/main" id="{BA592C66-9BE1-4EBD-B39F-CB38DC3A3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42C4D-F823-4F89-8E43-3453052F0051}"/>
              </a:ext>
            </a:extLst>
          </p:cNvPr>
          <p:cNvSpPr>
            <a:spLocks noGrp="1"/>
          </p:cNvSpPr>
          <p:nvPr>
            <p:ph type="sldNum" sz="quarter" idx="12"/>
          </p:nvPr>
        </p:nvSpPr>
        <p:spPr/>
        <p:txBody>
          <a:bodyPr/>
          <a:lstStyle/>
          <a:p>
            <a:fld id="{23F48BCD-BE78-4858-9919-FFC69BC7BFB7}" type="slidenum">
              <a:rPr lang="en-US" smtClean="0"/>
              <a:t>‹#›</a:t>
            </a:fld>
            <a:endParaRPr lang="en-US"/>
          </a:p>
        </p:txBody>
      </p:sp>
    </p:spTree>
    <p:extLst>
      <p:ext uri="{BB962C8B-B14F-4D97-AF65-F5344CB8AC3E}">
        <p14:creationId xmlns:p14="http://schemas.microsoft.com/office/powerpoint/2010/main" val="22807846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EAFAA-1A4A-4997-863E-740949A36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26BF69-CF2B-442F-BF04-475485D061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9657F-9A27-4AEA-9812-B03B4F5790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28017A-1F38-467C-BD71-E7CB3CBD66DC}"/>
              </a:ext>
            </a:extLst>
          </p:cNvPr>
          <p:cNvSpPr>
            <a:spLocks noGrp="1"/>
          </p:cNvSpPr>
          <p:nvPr>
            <p:ph type="dt" sz="half" idx="10"/>
          </p:nvPr>
        </p:nvSpPr>
        <p:spPr/>
        <p:txBody>
          <a:bodyPr/>
          <a:lstStyle/>
          <a:p>
            <a:fld id="{A6BDC965-5E58-429E-ABE8-248F86367ABD}" type="datetimeFigureOut">
              <a:rPr lang="en-US" smtClean="0"/>
              <a:t>4/20/2022</a:t>
            </a:fld>
            <a:endParaRPr lang="en-US"/>
          </a:p>
        </p:txBody>
      </p:sp>
      <p:sp>
        <p:nvSpPr>
          <p:cNvPr id="6" name="Footer Placeholder 5">
            <a:extLst>
              <a:ext uri="{FF2B5EF4-FFF2-40B4-BE49-F238E27FC236}">
                <a16:creationId xmlns:a16="http://schemas.microsoft.com/office/drawing/2014/main" id="{9D5B2151-FF61-4EE4-9592-186983831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E9A72B-E215-41F4-858F-779D3112290E}"/>
              </a:ext>
            </a:extLst>
          </p:cNvPr>
          <p:cNvSpPr>
            <a:spLocks noGrp="1"/>
          </p:cNvSpPr>
          <p:nvPr>
            <p:ph type="sldNum" sz="quarter" idx="12"/>
          </p:nvPr>
        </p:nvSpPr>
        <p:spPr/>
        <p:txBody>
          <a:bodyPr/>
          <a:lstStyle/>
          <a:p>
            <a:fld id="{23F48BCD-BE78-4858-9919-FFC69BC7BFB7}" type="slidenum">
              <a:rPr lang="en-US" smtClean="0"/>
              <a:t>‹#›</a:t>
            </a:fld>
            <a:endParaRPr lang="en-US"/>
          </a:p>
        </p:txBody>
      </p:sp>
    </p:spTree>
    <p:extLst>
      <p:ext uri="{BB962C8B-B14F-4D97-AF65-F5344CB8AC3E}">
        <p14:creationId xmlns:p14="http://schemas.microsoft.com/office/powerpoint/2010/main" val="87137808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ECB7-18D8-4D99-8CCE-1D942037F3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5291E0-56FA-4F53-8079-9D5B9C0CB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836D2C-D734-412F-A0EF-4AD5FC1FBD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785F4B-F3F4-43D1-972C-D9D452533E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E49323-1C68-46BD-8CD5-D42F2A77E7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B63A49-1071-4387-9C98-85889E755444}"/>
              </a:ext>
            </a:extLst>
          </p:cNvPr>
          <p:cNvSpPr>
            <a:spLocks noGrp="1"/>
          </p:cNvSpPr>
          <p:nvPr>
            <p:ph type="dt" sz="half" idx="10"/>
          </p:nvPr>
        </p:nvSpPr>
        <p:spPr/>
        <p:txBody>
          <a:bodyPr/>
          <a:lstStyle/>
          <a:p>
            <a:fld id="{A6BDC965-5E58-429E-ABE8-248F86367ABD}" type="datetimeFigureOut">
              <a:rPr lang="en-US" smtClean="0"/>
              <a:t>4/20/2022</a:t>
            </a:fld>
            <a:endParaRPr lang="en-US"/>
          </a:p>
        </p:txBody>
      </p:sp>
      <p:sp>
        <p:nvSpPr>
          <p:cNvPr id="8" name="Footer Placeholder 7">
            <a:extLst>
              <a:ext uri="{FF2B5EF4-FFF2-40B4-BE49-F238E27FC236}">
                <a16:creationId xmlns:a16="http://schemas.microsoft.com/office/drawing/2014/main" id="{041E8194-6A2E-4334-9BD5-04F9F40B72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A8A4D3-2C98-4F88-9595-CFFCE12EC554}"/>
              </a:ext>
            </a:extLst>
          </p:cNvPr>
          <p:cNvSpPr>
            <a:spLocks noGrp="1"/>
          </p:cNvSpPr>
          <p:nvPr>
            <p:ph type="sldNum" sz="quarter" idx="12"/>
          </p:nvPr>
        </p:nvSpPr>
        <p:spPr/>
        <p:txBody>
          <a:bodyPr/>
          <a:lstStyle/>
          <a:p>
            <a:fld id="{23F48BCD-BE78-4858-9919-FFC69BC7BFB7}" type="slidenum">
              <a:rPr lang="en-US" smtClean="0"/>
              <a:t>‹#›</a:t>
            </a:fld>
            <a:endParaRPr lang="en-US"/>
          </a:p>
        </p:txBody>
      </p:sp>
    </p:spTree>
    <p:extLst>
      <p:ext uri="{BB962C8B-B14F-4D97-AF65-F5344CB8AC3E}">
        <p14:creationId xmlns:p14="http://schemas.microsoft.com/office/powerpoint/2010/main" val="396794691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B586-A5D0-4E3B-9CDA-58D1E81B8F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B3D023-C540-4FDA-9975-D5258EA23C3C}"/>
              </a:ext>
            </a:extLst>
          </p:cNvPr>
          <p:cNvSpPr>
            <a:spLocks noGrp="1"/>
          </p:cNvSpPr>
          <p:nvPr>
            <p:ph type="dt" sz="half" idx="10"/>
          </p:nvPr>
        </p:nvSpPr>
        <p:spPr/>
        <p:txBody>
          <a:bodyPr/>
          <a:lstStyle/>
          <a:p>
            <a:fld id="{A6BDC965-5E58-429E-ABE8-248F86367ABD}" type="datetimeFigureOut">
              <a:rPr lang="en-US" smtClean="0"/>
              <a:t>4/20/2022</a:t>
            </a:fld>
            <a:endParaRPr lang="en-US"/>
          </a:p>
        </p:txBody>
      </p:sp>
      <p:sp>
        <p:nvSpPr>
          <p:cNvPr id="4" name="Footer Placeholder 3">
            <a:extLst>
              <a:ext uri="{FF2B5EF4-FFF2-40B4-BE49-F238E27FC236}">
                <a16:creationId xmlns:a16="http://schemas.microsoft.com/office/drawing/2014/main" id="{4E6B7B0E-0B4B-4EB6-9DE5-A16E99756A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5F3064-232C-4B67-BB08-0F0ADB813E40}"/>
              </a:ext>
            </a:extLst>
          </p:cNvPr>
          <p:cNvSpPr>
            <a:spLocks noGrp="1"/>
          </p:cNvSpPr>
          <p:nvPr>
            <p:ph type="sldNum" sz="quarter" idx="12"/>
          </p:nvPr>
        </p:nvSpPr>
        <p:spPr/>
        <p:txBody>
          <a:bodyPr/>
          <a:lstStyle/>
          <a:p>
            <a:fld id="{23F48BCD-BE78-4858-9919-FFC69BC7BFB7}" type="slidenum">
              <a:rPr lang="en-US" smtClean="0"/>
              <a:t>‹#›</a:t>
            </a:fld>
            <a:endParaRPr lang="en-US"/>
          </a:p>
        </p:txBody>
      </p:sp>
    </p:spTree>
    <p:extLst>
      <p:ext uri="{BB962C8B-B14F-4D97-AF65-F5344CB8AC3E}">
        <p14:creationId xmlns:p14="http://schemas.microsoft.com/office/powerpoint/2010/main" val="413276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A0B8AE-A96D-4103-9429-D3BC6F609AEE}"/>
              </a:ext>
            </a:extLst>
          </p:cNvPr>
          <p:cNvSpPr>
            <a:spLocks noGrp="1"/>
          </p:cNvSpPr>
          <p:nvPr>
            <p:ph type="dt" sz="half" idx="10"/>
          </p:nvPr>
        </p:nvSpPr>
        <p:spPr/>
        <p:txBody>
          <a:bodyPr/>
          <a:lstStyle/>
          <a:p>
            <a:fld id="{A6BDC965-5E58-429E-ABE8-248F86367ABD}" type="datetimeFigureOut">
              <a:rPr lang="en-US" smtClean="0"/>
              <a:t>4/20/2022</a:t>
            </a:fld>
            <a:endParaRPr lang="en-US"/>
          </a:p>
        </p:txBody>
      </p:sp>
      <p:sp>
        <p:nvSpPr>
          <p:cNvPr id="3" name="Footer Placeholder 2">
            <a:extLst>
              <a:ext uri="{FF2B5EF4-FFF2-40B4-BE49-F238E27FC236}">
                <a16:creationId xmlns:a16="http://schemas.microsoft.com/office/drawing/2014/main" id="{E17F99C6-A600-4C11-B432-E115F65474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2BA48D-38D4-47C5-A395-658FD6D97253}"/>
              </a:ext>
            </a:extLst>
          </p:cNvPr>
          <p:cNvSpPr>
            <a:spLocks noGrp="1"/>
          </p:cNvSpPr>
          <p:nvPr>
            <p:ph type="sldNum" sz="quarter" idx="12"/>
          </p:nvPr>
        </p:nvSpPr>
        <p:spPr/>
        <p:txBody>
          <a:bodyPr/>
          <a:lstStyle/>
          <a:p>
            <a:fld id="{23F48BCD-BE78-4858-9919-FFC69BC7BFB7}" type="slidenum">
              <a:rPr lang="en-US" smtClean="0"/>
              <a:t>‹#›</a:t>
            </a:fld>
            <a:endParaRPr lang="en-US"/>
          </a:p>
        </p:txBody>
      </p:sp>
    </p:spTree>
    <p:extLst>
      <p:ext uri="{BB962C8B-B14F-4D97-AF65-F5344CB8AC3E}">
        <p14:creationId xmlns:p14="http://schemas.microsoft.com/office/powerpoint/2010/main" val="160148776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4E7B-F18E-40D3-BD93-A1F60EAA0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39010A-76C9-46B1-BD34-DB28D49DD8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0FB11C-68E8-4774-9D6E-AAC038F89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522FA5-8ACD-4F5E-8AB9-D98F6B0B0615}"/>
              </a:ext>
            </a:extLst>
          </p:cNvPr>
          <p:cNvSpPr>
            <a:spLocks noGrp="1"/>
          </p:cNvSpPr>
          <p:nvPr>
            <p:ph type="dt" sz="half" idx="10"/>
          </p:nvPr>
        </p:nvSpPr>
        <p:spPr/>
        <p:txBody>
          <a:bodyPr/>
          <a:lstStyle/>
          <a:p>
            <a:fld id="{A6BDC965-5E58-429E-ABE8-248F86367ABD}" type="datetimeFigureOut">
              <a:rPr lang="en-US" smtClean="0"/>
              <a:t>4/20/2022</a:t>
            </a:fld>
            <a:endParaRPr lang="en-US"/>
          </a:p>
        </p:txBody>
      </p:sp>
      <p:sp>
        <p:nvSpPr>
          <p:cNvPr id="6" name="Footer Placeholder 5">
            <a:extLst>
              <a:ext uri="{FF2B5EF4-FFF2-40B4-BE49-F238E27FC236}">
                <a16:creationId xmlns:a16="http://schemas.microsoft.com/office/drawing/2014/main" id="{62393E5E-FF0B-47AA-B81E-27B8AC7406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2415B7-495F-44E8-BF86-A3105CF98952}"/>
              </a:ext>
            </a:extLst>
          </p:cNvPr>
          <p:cNvSpPr>
            <a:spLocks noGrp="1"/>
          </p:cNvSpPr>
          <p:nvPr>
            <p:ph type="sldNum" sz="quarter" idx="12"/>
          </p:nvPr>
        </p:nvSpPr>
        <p:spPr/>
        <p:txBody>
          <a:bodyPr/>
          <a:lstStyle/>
          <a:p>
            <a:fld id="{23F48BCD-BE78-4858-9919-FFC69BC7BFB7}" type="slidenum">
              <a:rPr lang="en-US" smtClean="0"/>
              <a:t>‹#›</a:t>
            </a:fld>
            <a:endParaRPr lang="en-US"/>
          </a:p>
        </p:txBody>
      </p:sp>
    </p:spTree>
    <p:extLst>
      <p:ext uri="{BB962C8B-B14F-4D97-AF65-F5344CB8AC3E}">
        <p14:creationId xmlns:p14="http://schemas.microsoft.com/office/powerpoint/2010/main" val="19022191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C2AA-0B6E-495F-9C7D-22789691F1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85816D-F700-45B3-A5E3-963D7245F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E9AD1B-812E-4627-A198-D17C2ADD5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B0D626-7AA7-4081-9F4F-A1D6D0E3A14F}"/>
              </a:ext>
            </a:extLst>
          </p:cNvPr>
          <p:cNvSpPr>
            <a:spLocks noGrp="1"/>
          </p:cNvSpPr>
          <p:nvPr>
            <p:ph type="dt" sz="half" idx="10"/>
          </p:nvPr>
        </p:nvSpPr>
        <p:spPr/>
        <p:txBody>
          <a:bodyPr/>
          <a:lstStyle/>
          <a:p>
            <a:fld id="{A6BDC965-5E58-429E-ABE8-248F86367ABD}" type="datetimeFigureOut">
              <a:rPr lang="en-US" smtClean="0"/>
              <a:t>4/20/2022</a:t>
            </a:fld>
            <a:endParaRPr lang="en-US"/>
          </a:p>
        </p:txBody>
      </p:sp>
      <p:sp>
        <p:nvSpPr>
          <p:cNvPr id="6" name="Footer Placeholder 5">
            <a:extLst>
              <a:ext uri="{FF2B5EF4-FFF2-40B4-BE49-F238E27FC236}">
                <a16:creationId xmlns:a16="http://schemas.microsoft.com/office/drawing/2014/main" id="{79358EDE-E535-480F-BC88-DE22ED4A8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E6A06D-0928-4C9E-A84F-6A323551553D}"/>
              </a:ext>
            </a:extLst>
          </p:cNvPr>
          <p:cNvSpPr>
            <a:spLocks noGrp="1"/>
          </p:cNvSpPr>
          <p:nvPr>
            <p:ph type="sldNum" sz="quarter" idx="12"/>
          </p:nvPr>
        </p:nvSpPr>
        <p:spPr/>
        <p:txBody>
          <a:bodyPr/>
          <a:lstStyle/>
          <a:p>
            <a:fld id="{23F48BCD-BE78-4858-9919-FFC69BC7BFB7}" type="slidenum">
              <a:rPr lang="en-US" smtClean="0"/>
              <a:t>‹#›</a:t>
            </a:fld>
            <a:endParaRPr lang="en-US"/>
          </a:p>
        </p:txBody>
      </p:sp>
    </p:spTree>
    <p:extLst>
      <p:ext uri="{BB962C8B-B14F-4D97-AF65-F5344CB8AC3E}">
        <p14:creationId xmlns:p14="http://schemas.microsoft.com/office/powerpoint/2010/main" val="35970383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0322-DF80-4745-A3FA-FDAA2BD4FD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CE0C3E-485D-4FA1-8832-E9F081FC92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27C96A-3570-41EE-85DA-E4D55744A71F}"/>
              </a:ext>
            </a:extLst>
          </p:cNvPr>
          <p:cNvSpPr>
            <a:spLocks noGrp="1"/>
          </p:cNvSpPr>
          <p:nvPr>
            <p:ph type="dt" sz="half" idx="10"/>
          </p:nvPr>
        </p:nvSpPr>
        <p:spPr/>
        <p:txBody>
          <a:bodyPr/>
          <a:lstStyle/>
          <a:p>
            <a:fld id="{A6BDC965-5E58-429E-ABE8-248F86367ABD}" type="datetimeFigureOut">
              <a:rPr lang="en-US" smtClean="0"/>
              <a:t>4/20/2022</a:t>
            </a:fld>
            <a:endParaRPr lang="en-US"/>
          </a:p>
        </p:txBody>
      </p:sp>
      <p:sp>
        <p:nvSpPr>
          <p:cNvPr id="5" name="Footer Placeholder 4">
            <a:extLst>
              <a:ext uri="{FF2B5EF4-FFF2-40B4-BE49-F238E27FC236}">
                <a16:creationId xmlns:a16="http://schemas.microsoft.com/office/drawing/2014/main" id="{435AE974-CD31-406F-9DB1-316B0C7FE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3F3D6-ED3F-47BB-B0D1-DE839FF79A7A}"/>
              </a:ext>
            </a:extLst>
          </p:cNvPr>
          <p:cNvSpPr>
            <a:spLocks noGrp="1"/>
          </p:cNvSpPr>
          <p:nvPr>
            <p:ph type="sldNum" sz="quarter" idx="12"/>
          </p:nvPr>
        </p:nvSpPr>
        <p:spPr/>
        <p:txBody>
          <a:bodyPr/>
          <a:lstStyle/>
          <a:p>
            <a:fld id="{23F48BCD-BE78-4858-9919-FFC69BC7BFB7}" type="slidenum">
              <a:rPr lang="en-US" smtClean="0"/>
              <a:t>‹#›</a:t>
            </a:fld>
            <a:endParaRPr lang="en-US"/>
          </a:p>
        </p:txBody>
      </p:sp>
    </p:spTree>
    <p:extLst>
      <p:ext uri="{BB962C8B-B14F-4D97-AF65-F5344CB8AC3E}">
        <p14:creationId xmlns:p14="http://schemas.microsoft.com/office/powerpoint/2010/main" val="5471886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4DDD3C-779C-4E43-BD7F-0716D008A1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F6B05-60D6-46E1-9743-F640F74CE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A850B-876A-45D5-966A-480CECC52F17}"/>
              </a:ext>
            </a:extLst>
          </p:cNvPr>
          <p:cNvSpPr>
            <a:spLocks noGrp="1"/>
          </p:cNvSpPr>
          <p:nvPr>
            <p:ph type="dt" sz="half" idx="10"/>
          </p:nvPr>
        </p:nvSpPr>
        <p:spPr/>
        <p:txBody>
          <a:bodyPr/>
          <a:lstStyle/>
          <a:p>
            <a:fld id="{A6BDC965-5E58-429E-ABE8-248F86367ABD}" type="datetimeFigureOut">
              <a:rPr lang="en-US" smtClean="0"/>
              <a:t>4/20/2022</a:t>
            </a:fld>
            <a:endParaRPr lang="en-US"/>
          </a:p>
        </p:txBody>
      </p:sp>
      <p:sp>
        <p:nvSpPr>
          <p:cNvPr id="5" name="Footer Placeholder 4">
            <a:extLst>
              <a:ext uri="{FF2B5EF4-FFF2-40B4-BE49-F238E27FC236}">
                <a16:creationId xmlns:a16="http://schemas.microsoft.com/office/drawing/2014/main" id="{C0F12EDD-A285-4007-A984-42B05E9C4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80A33-0946-435A-9D61-F3575C37729F}"/>
              </a:ext>
            </a:extLst>
          </p:cNvPr>
          <p:cNvSpPr>
            <a:spLocks noGrp="1"/>
          </p:cNvSpPr>
          <p:nvPr>
            <p:ph type="sldNum" sz="quarter" idx="12"/>
          </p:nvPr>
        </p:nvSpPr>
        <p:spPr/>
        <p:txBody>
          <a:bodyPr/>
          <a:lstStyle/>
          <a:p>
            <a:fld id="{23F48BCD-BE78-4858-9919-FFC69BC7BFB7}" type="slidenum">
              <a:rPr lang="en-US" smtClean="0"/>
              <a:t>‹#›</a:t>
            </a:fld>
            <a:endParaRPr lang="en-US"/>
          </a:p>
        </p:txBody>
      </p:sp>
    </p:spTree>
    <p:extLst>
      <p:ext uri="{BB962C8B-B14F-4D97-AF65-F5344CB8AC3E}">
        <p14:creationId xmlns:p14="http://schemas.microsoft.com/office/powerpoint/2010/main" val="1188224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2.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763D3A-0635-4F1E-BD35-ADF8D66D2A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554305-C71F-47BD-AA33-CE17A50639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5BD6B-2C82-4EC7-8341-B86B48E9CB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BDC965-5E58-429E-ABE8-248F86367ABD}" type="datetimeFigureOut">
              <a:rPr lang="en-US" smtClean="0"/>
              <a:t>4/20/2022</a:t>
            </a:fld>
            <a:endParaRPr lang="en-US"/>
          </a:p>
        </p:txBody>
      </p:sp>
      <p:sp>
        <p:nvSpPr>
          <p:cNvPr id="5" name="Footer Placeholder 4">
            <a:extLst>
              <a:ext uri="{FF2B5EF4-FFF2-40B4-BE49-F238E27FC236}">
                <a16:creationId xmlns:a16="http://schemas.microsoft.com/office/drawing/2014/main" id="{9C5A9B2E-A0AB-48A8-9BBA-57F13C6D97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D055F8-462C-4DDB-8A25-5AF5F70BAB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F48BCD-BE78-4858-9919-FFC69BC7BFB7}" type="slidenum">
              <a:rPr lang="en-US" smtClean="0"/>
              <a:t>‹#›</a:t>
            </a:fld>
            <a:endParaRPr lang="en-US"/>
          </a:p>
        </p:txBody>
      </p:sp>
    </p:spTree>
    <p:extLst>
      <p:ext uri="{BB962C8B-B14F-4D97-AF65-F5344CB8AC3E}">
        <p14:creationId xmlns:p14="http://schemas.microsoft.com/office/powerpoint/2010/main" val="2354380523"/>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14.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2" Type="http://schemas.openxmlformats.org/officeDocument/2006/relationships/hyperlink" Target="https://docs.microsoft.com/en-us/previous-versions/msp-n-p/dn589774(v=pandp.10)" TargetMode="External"/><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2" Type="http://schemas.openxmlformats.org/officeDocument/2006/relationships/hyperlink" Target="https://docs.microsoft.com/en-us/previous-versions/msp-n-p/dn589781(v=pandp.10)" TargetMode="Externa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1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13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5.xml"/></Relationships>
</file>

<file path=ppt/slides/_rels/slide1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1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8.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0.xml.rels><?xml version="1.0" encoding="UTF-8" standalone="yes"?>
<Relationships xmlns="http://schemas.openxmlformats.org/package/2006/relationships"><Relationship Id="rId8" Type="http://schemas.openxmlformats.org/officeDocument/2006/relationships/hyperlink" Target="https://microsoft.sharepoint.com/teams/BrandCentral/Pages/Expression-Presentations.aspx" TargetMode="External"/><Relationship Id="rId3" Type="http://schemas.openxmlformats.org/officeDocument/2006/relationships/hyperlink" Target="https://microsoft.sharepoint.com/teams/BrandCentral/Search/Pages/BCTemplatesResults.aspx?k=PowerPoint" TargetMode="External"/><Relationship Id="rId7" Type="http://schemas.openxmlformats.org/officeDocument/2006/relationships/hyperlink" Target="https://microsoft.sharepoint.com/teams/BrandCentral/Pages/Bundles/PPT_template_starter.aspx" TargetMode="External"/><Relationship Id="rId2" Type="http://schemas.openxmlformats.org/officeDocument/2006/relationships/hyperlink" Target="https://microsoft.sharepoint.com/teams/BrandCentral/Pages/Templates.aspx" TargetMode="External"/><Relationship Id="rId1" Type="http://schemas.openxmlformats.org/officeDocument/2006/relationships/slideLayout" Target="../slideLayouts/slideLayout73.xml"/><Relationship Id="rId6" Type="http://schemas.openxmlformats.org/officeDocument/2006/relationships/hyperlink" Target="https://aka.ms/microsoftstory" TargetMode="External"/><Relationship Id="rId5" Type="http://schemas.openxmlformats.org/officeDocument/2006/relationships/hyperlink" Target="https://microsoft.sharepoint.com/sites/presentations/" TargetMode="External"/><Relationship Id="rId4" Type="http://schemas.openxmlformats.org/officeDocument/2006/relationships/hyperlink" Target="https://microsoft.sharepoint.com/teams/BrandCentral/Pages/Bundles/Microsoft_event_presentation_template.aspx" TargetMode="External"/><Relationship Id="rId9" Type="http://schemas.openxmlformats.org/officeDocument/2006/relationships/hyperlink" Target="https://support.microsoft.com/en-us/office/make-your-powerpoint-presentations-accessible-to-people-with-disabilities-6f7772b2-2f33-4bd2-8ca7-dae3b2b3ef25?ctt=1&amp;correlationid=423bb540-1c5f-46da-ac26-8090863d3968&amp;ui=en-us&amp;rs=en-us&amp;ad=u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azure/architecture/patterns/compensating-transaction" TargetMode="Externa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n-us/azure/service-bus-messaging/service-bus-messaging-sql-filter" TargetMode="Externa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8" Type="http://schemas.openxmlformats.org/officeDocument/2006/relationships/hyperlink" Target="named%20subscription%20rules." TargetMode="External"/><Relationship Id="rId3" Type="http://schemas.openxmlformats.org/officeDocument/2006/relationships/hyperlink" Target="https://docs.microsoft.com/en-us/azure/service-bus-messaging/service-bus-auto-forwarding" TargetMode="External"/><Relationship Id="rId7" Type="http://schemas.openxmlformats.org/officeDocument/2006/relationships/hyperlink" Target="https://docs.microsoft.com/en-us/azure/service-bus-messaging/service-bus-transactions" TargetMode="External"/><Relationship Id="rId2" Type="http://schemas.openxmlformats.org/officeDocument/2006/relationships/hyperlink" Target="https://docs.microsoft.com/en-us/azure/service-bus-messaging/message-sessions" TargetMode="External"/><Relationship Id="rId1" Type="http://schemas.openxmlformats.org/officeDocument/2006/relationships/slideLayout" Target="../slideLayouts/slideLayout28.xml"/><Relationship Id="rId6" Type="http://schemas.openxmlformats.org/officeDocument/2006/relationships/hyperlink" Target="https://docs.microsoft.com/en-us/azure/service-bus-messaging/message-deferral" TargetMode="External"/><Relationship Id="rId5" Type="http://schemas.openxmlformats.org/officeDocument/2006/relationships/hyperlink" Target="https://docs.microsoft.com/en-us/azure/service-bus-messaging/message-sequencing#scheduled-messages" TargetMode="External"/><Relationship Id="rId10" Type="http://schemas.openxmlformats.org/officeDocument/2006/relationships/hyperlink" Target="https://docs.microsoft.com/en-us/azure/service-bus-messaging/duplicate-detection" TargetMode="External"/><Relationship Id="rId4" Type="http://schemas.openxmlformats.org/officeDocument/2006/relationships/hyperlink" Target="https://docs.microsoft.com/en-us/azure/service-bus-messaging/service-bus-dead-letter-queues" TargetMode="External"/><Relationship Id="rId9" Type="http://schemas.openxmlformats.org/officeDocument/2006/relationships/hyperlink" Target="https://docs.microsoft.com/en-us/dotnet/api/microsoft.servicebus.messaging.queuedescription.autodeleteonidle"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service-bus-messaging/service-bus-role-based-access-control" TargetMode="External"/><Relationship Id="rId2" Type="http://schemas.openxmlformats.org/officeDocument/2006/relationships/hyperlink" Target="https://docs.microsoft.com/en-us/azure/service-bus-messaging/service-bus-sas" TargetMode="External"/><Relationship Id="rId1" Type="http://schemas.openxmlformats.org/officeDocument/2006/relationships/slideLayout" Target="../slideLayouts/slideLayout28.xml"/><Relationship Id="rId6" Type="http://schemas.openxmlformats.org/officeDocument/2006/relationships/hyperlink" Target="https://docs.microsoft.com/en-us/azure/service-bus-messaging/service-bus-amqp-overview" TargetMode="External"/><Relationship Id="rId5" Type="http://schemas.openxmlformats.org/officeDocument/2006/relationships/hyperlink" Target="https://docs.microsoft.com/en-us/azure/service-bus-messaging/service-bus-geo-dr" TargetMode="External"/><Relationship Id="rId4" Type="http://schemas.openxmlformats.org/officeDocument/2006/relationships/hyperlink" Target="https://docs.microsoft.com/en-us/azure/service-bus-messaging/service-bus-managed-service-identit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7.xml.rels><?xml version="1.0" encoding="UTF-8" standalone="yes"?>
<Relationships xmlns="http://schemas.openxmlformats.org/package/2006/relationships"><Relationship Id="rId2" Type="http://schemas.openxmlformats.org/officeDocument/2006/relationships/hyperlink" Target="https://docs.microsoft.com/en-us/azure/service-bus-messaging/message-sessions" TargetMode="Externa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enterpriseintegrationpatterns.com/patterns/messaging/RequestReply.html" TargetMode="Externa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hyperlink" Target="https://docs.microsoft.com/en-us/cli/azure/servicebus/topic/subscription#az-servicebus-topic-subscription-show" TargetMode="Externa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azure/service-bus-messaging/service-bus-dead-letter-queues#maximum-delivery-count" TargetMode="External"/><Relationship Id="rId2" Type="http://schemas.openxmlformats.org/officeDocument/2006/relationships/hyperlink" Target="https://docs.microsoft.com/en-us/azure/service-bus-messaging/service-bus-dead-letter-queues#time-to-live" TargetMode="Externa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hyperlink" Target="http://www.enterpriseintegrationpatterns.com/patterns/messaging/RequestReply.html" TargetMode="Externa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ocs.microsoft.com/en-us/azure/architecture/patterns/competing-consumers" TargetMode="External"/><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5000">
              <a:schemeClr val="accent1">
                <a:lumMod val="60000"/>
                <a:lumOff val="40000"/>
              </a:schemeClr>
            </a:gs>
            <a:gs pos="83000">
              <a:schemeClr val="accent1">
                <a:lumMod val="60000"/>
                <a:lumOff val="4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5" name="Picture 4" descr="A person wearing glasses&#10;&#10;Description automatically generated">
            <a:extLst>
              <a:ext uri="{FF2B5EF4-FFF2-40B4-BE49-F238E27FC236}">
                <a16:creationId xmlns:a16="http://schemas.microsoft.com/office/drawing/2014/main" id="{5127FF60-B0F1-4973-B70E-4F9D5D838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38" y="450965"/>
            <a:ext cx="1635953" cy="2020324"/>
          </a:xfrm>
          <a:prstGeom prst="ellipse">
            <a:avLst/>
          </a:prstGeom>
          <a:ln w="952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blue and white sign&#10;&#10;Description automatically generated">
            <a:extLst>
              <a:ext uri="{FF2B5EF4-FFF2-40B4-BE49-F238E27FC236}">
                <a16:creationId xmlns:a16="http://schemas.microsoft.com/office/drawing/2014/main" id="{B715E225-3EE4-4F07-8B4E-590C1A889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8403" y="233270"/>
            <a:ext cx="1054036" cy="1054036"/>
          </a:xfrm>
          <a:prstGeom prst="rect">
            <a:avLst/>
          </a:prstGeom>
        </p:spPr>
      </p:pic>
      <p:pic>
        <p:nvPicPr>
          <p:cNvPr id="9" name="Picture 8" descr="A close up of a sign&#10;&#10;Description automatically generated">
            <a:extLst>
              <a:ext uri="{FF2B5EF4-FFF2-40B4-BE49-F238E27FC236}">
                <a16:creationId xmlns:a16="http://schemas.microsoft.com/office/drawing/2014/main" id="{916720CE-F9E9-4A00-866D-1C191E6AF1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8186" y="233270"/>
            <a:ext cx="1020329" cy="1020329"/>
          </a:xfrm>
          <a:prstGeom prst="rect">
            <a:avLst/>
          </a:prstGeom>
        </p:spPr>
      </p:pic>
      <p:sp>
        <p:nvSpPr>
          <p:cNvPr id="11" name="TextBox 10">
            <a:extLst>
              <a:ext uri="{FF2B5EF4-FFF2-40B4-BE49-F238E27FC236}">
                <a16:creationId xmlns:a16="http://schemas.microsoft.com/office/drawing/2014/main" id="{BE42C637-DDB6-4631-8AE0-D070B1412F8A}"/>
              </a:ext>
            </a:extLst>
          </p:cNvPr>
          <p:cNvSpPr txBox="1"/>
          <p:nvPr/>
        </p:nvSpPr>
        <p:spPr>
          <a:xfrm>
            <a:off x="2394408" y="327492"/>
            <a:ext cx="6473860" cy="1790234"/>
          </a:xfrm>
          <a:prstGeom prst="rect">
            <a:avLst/>
          </a:prstGeom>
          <a:noFill/>
        </p:spPr>
        <p:txBody>
          <a:bodyPr wrap="square" rtlCol="0" anchor="t">
            <a:spAutoFit/>
          </a:bodyPr>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innerShdw blurRad="63500" dist="50800" dir="2700000">
                    <a:prstClr val="black">
                      <a:alpha val="50000"/>
                    </a:prstClr>
                  </a:innerShdw>
                </a:effectLst>
                <a:uLnTx/>
                <a:uFillTx/>
                <a:latin typeface="Calibri" panose="020F0502020204030204"/>
                <a:ea typeface="+mn-ea"/>
                <a:cs typeface="+mn-cs"/>
              </a:rPr>
              <a:t>Tim Oleson</a:t>
            </a:r>
          </a:p>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innerShdw blurRad="63500" dist="50800" dir="2700000">
                    <a:prstClr val="black">
                      <a:alpha val="50000"/>
                    </a:prstClr>
                  </a:innerShdw>
                </a:effectLst>
                <a:uLnTx/>
                <a:uFillTx/>
                <a:latin typeface="Calibri" panose="020F0502020204030204"/>
                <a:ea typeface="+mn-ea"/>
                <a:cs typeface="+mn-cs"/>
              </a:rPr>
              <a:t>Sr Cloud Solution Architect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 Army Retired SFC </a:t>
            </a:r>
            <a:r>
              <a:rPr kumimoji="0" lang="en-US" sz="1800" b="0" i="0" u="none" strike="noStrike" kern="1200" cap="none" spc="0" normalizeH="0" baseline="0" noProof="0" dirty="0">
                <a:ln>
                  <a:noFill/>
                </a:ln>
                <a:solidFill>
                  <a:srgbClr val="D83B01"/>
                </a:solidFill>
                <a:effectLst/>
                <a:uLnTx/>
                <a:uFillTx/>
                <a:latin typeface="Calibri" panose="020F0502020204030204"/>
                <a:ea typeface="+mn-ea"/>
                <a:cs typeface="+mn-cs"/>
              </a:rPr>
              <a:t>24</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yrs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Software Engineer: </a:t>
            </a:r>
            <a:r>
              <a:rPr kumimoji="0" lang="en-US" sz="1800" b="0" i="0" u="none" strike="noStrike" kern="1200" cap="none" spc="0" normalizeH="0" baseline="0" noProof="0" dirty="0">
                <a:ln>
                  <a:noFill/>
                </a:ln>
                <a:solidFill>
                  <a:srgbClr val="D83B01"/>
                </a:solidFill>
                <a:effectLst/>
                <a:uLnTx/>
                <a:uFillTx/>
                <a:latin typeface="Calibri" panose="020F0502020204030204"/>
                <a:ea typeface="+mn-ea"/>
                <a:cs typeface="+mn-cs"/>
              </a:rPr>
              <a:t>18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yrs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Web Developer: </a:t>
            </a:r>
            <a:r>
              <a:rPr kumimoji="0" lang="en-US" sz="1800" b="0" i="0" u="none" strike="noStrike" kern="1200" cap="none" spc="0" normalizeH="0" baseline="0" noProof="0" dirty="0">
                <a:ln>
                  <a:noFill/>
                </a:ln>
                <a:solidFill>
                  <a:srgbClr val="D83B01"/>
                </a:solidFill>
                <a:effectLst/>
                <a:uLnTx/>
                <a:uFillTx/>
                <a:latin typeface="Calibri" panose="020F0502020204030204"/>
                <a:ea typeface="+mn-ea"/>
                <a:cs typeface="+mn-cs"/>
              </a:rPr>
              <a:t>21</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yrs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Family: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Marcela Oleson, Brandy(27), Tomas(18), Anna(8)</a:t>
            </a:r>
          </a:p>
        </p:txBody>
      </p:sp>
      <p:sp>
        <p:nvSpPr>
          <p:cNvPr id="12" name="TextBox 11">
            <a:extLst>
              <a:ext uri="{FF2B5EF4-FFF2-40B4-BE49-F238E27FC236}">
                <a16:creationId xmlns:a16="http://schemas.microsoft.com/office/drawing/2014/main" id="{00017E8E-98EF-4B39-95DA-22E2BF27E0F9}"/>
              </a:ext>
            </a:extLst>
          </p:cNvPr>
          <p:cNvSpPr txBox="1"/>
          <p:nvPr/>
        </p:nvSpPr>
        <p:spPr>
          <a:xfrm>
            <a:off x="743416" y="2897937"/>
            <a:ext cx="11317857" cy="378565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Passions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Domain Driven Design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Azure Cloud Native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Web Development, Object Oriented Design,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SOLID Design Principles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Application/Enterprise Architecture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Art, Photography, Digital Illustration, Bass Fishing and Break Dancing.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Tech: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Azure PaaS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Azure Kubernetes Services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Cosmos DB(Data Modeling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Azure SQL Developer(Store Procedures, Functions) Azure Monitor(Application Insights),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Asp.Net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.Net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Core, .NodeJS,  Angular,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gRPC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services, Docker, Http Restful Web APIs,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Azure Service Bus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(Message Broker, EventHub), Kafka(Event Streaming)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Patterns: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Microservices, Domain, Transact Script, Table Module, MVC, Factory, Repository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Languages and Scripting: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 Go lang, JavaScript, TypeScript, SQL,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Linq</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learning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Agile Methods: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Azure</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DevOps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Agile Scrum, Agile Scale, Spec Flow,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Unit Testing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Behavioral Driven Design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Git(Distributed Version Control),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GitOps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Heroes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Martin Fowler, Uncle Bob, Eric Evans, The Gang of Four</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16" name="Picture 15" descr="A picture containing drawing&#10;&#10;Description automatically generated">
            <a:extLst>
              <a:ext uri="{FF2B5EF4-FFF2-40B4-BE49-F238E27FC236}">
                <a16:creationId xmlns:a16="http://schemas.microsoft.com/office/drawing/2014/main" id="{A6706663-243B-4680-88AC-8FBCE8D3F4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4835" y="29096"/>
            <a:ext cx="2532617" cy="1337734"/>
          </a:xfrm>
          <a:prstGeom prst="rect">
            <a:avLst/>
          </a:prstGeom>
        </p:spPr>
      </p:pic>
      <p:pic>
        <p:nvPicPr>
          <p:cNvPr id="18" name="Picture 17" descr="A close up of a logo&#10;&#10;Description automatically generated">
            <a:extLst>
              <a:ext uri="{FF2B5EF4-FFF2-40B4-BE49-F238E27FC236}">
                <a16:creationId xmlns:a16="http://schemas.microsoft.com/office/drawing/2014/main" id="{ADE6CBF9-D679-47A2-AC38-683ED02075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05460" y="2962075"/>
            <a:ext cx="193555" cy="193555"/>
          </a:xfrm>
          <a:prstGeom prst="rect">
            <a:avLst/>
          </a:prstGeom>
          <a:effectLst>
            <a:outerShdw blurRad="50800" dist="38100" dir="2700000" algn="tl" rotWithShape="0">
              <a:prstClr val="black">
                <a:alpha val="40000"/>
              </a:prstClr>
            </a:outerShdw>
          </a:effectLst>
        </p:spPr>
      </p:pic>
      <p:pic>
        <p:nvPicPr>
          <p:cNvPr id="19" name="Picture 18" descr="A close up of a logo&#10;&#10;Description automatically generated">
            <a:extLst>
              <a:ext uri="{FF2B5EF4-FFF2-40B4-BE49-F238E27FC236}">
                <a16:creationId xmlns:a16="http://schemas.microsoft.com/office/drawing/2014/main" id="{C2A0211A-40E7-4598-9D6A-5BC01A24DF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05459" y="3720782"/>
            <a:ext cx="193555" cy="193555"/>
          </a:xfrm>
          <a:prstGeom prst="rect">
            <a:avLst/>
          </a:prstGeom>
          <a:effectLst>
            <a:outerShdw blurRad="50800" dist="38100" dir="2700000" algn="tl" rotWithShape="0">
              <a:prstClr val="black">
                <a:alpha val="40000"/>
              </a:prstClr>
            </a:outerShdw>
          </a:effectLst>
        </p:spPr>
      </p:pic>
      <p:pic>
        <p:nvPicPr>
          <p:cNvPr id="20" name="Picture 19" descr="A close up of a logo&#10;&#10;Description automatically generated">
            <a:extLst>
              <a:ext uri="{FF2B5EF4-FFF2-40B4-BE49-F238E27FC236}">
                <a16:creationId xmlns:a16="http://schemas.microsoft.com/office/drawing/2014/main" id="{9418BB79-1BEE-47A9-8C5C-5E816C42B0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05458" y="5163830"/>
            <a:ext cx="193555" cy="193555"/>
          </a:xfrm>
          <a:prstGeom prst="rect">
            <a:avLst/>
          </a:prstGeom>
          <a:effectLst>
            <a:outerShdw blurRad="50800" dist="38100" dir="2700000" algn="tl" rotWithShape="0">
              <a:prstClr val="black">
                <a:alpha val="40000"/>
              </a:prstClr>
            </a:outerShdw>
          </a:effectLst>
        </p:spPr>
      </p:pic>
      <p:pic>
        <p:nvPicPr>
          <p:cNvPr id="21" name="Picture 20" descr="A close up of a logo&#10;&#10;Description automatically generated">
            <a:extLst>
              <a:ext uri="{FF2B5EF4-FFF2-40B4-BE49-F238E27FC236}">
                <a16:creationId xmlns:a16="http://schemas.microsoft.com/office/drawing/2014/main" id="{3A6FDECE-76B8-4153-BABE-73E9943CB7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84985" y="5672221"/>
            <a:ext cx="193555" cy="193555"/>
          </a:xfrm>
          <a:prstGeom prst="rect">
            <a:avLst/>
          </a:prstGeom>
          <a:effectLst>
            <a:outerShdw blurRad="50800" dist="38100" dir="2700000" algn="tl" rotWithShape="0">
              <a:prstClr val="black">
                <a:alpha val="40000"/>
              </a:prstClr>
            </a:outerShdw>
          </a:effectLst>
        </p:spPr>
      </p:pic>
      <p:pic>
        <p:nvPicPr>
          <p:cNvPr id="22" name="Picture 21" descr="A close up of a logo&#10;&#10;Description automatically generated">
            <a:extLst>
              <a:ext uri="{FF2B5EF4-FFF2-40B4-BE49-F238E27FC236}">
                <a16:creationId xmlns:a16="http://schemas.microsoft.com/office/drawing/2014/main" id="{B98AB145-3801-452D-888A-EDFE20098C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84986" y="6373353"/>
            <a:ext cx="193555" cy="193555"/>
          </a:xfrm>
          <a:prstGeom prst="rect">
            <a:avLst/>
          </a:prstGeom>
          <a:effectLst>
            <a:outerShdw blurRad="50800" dist="38100" dir="2700000" algn="tl" rotWithShape="0">
              <a:prstClr val="black">
                <a:alpha val="40000"/>
              </a:prstClr>
            </a:outerShdw>
          </a:effectLst>
        </p:spPr>
      </p:pic>
      <p:pic>
        <p:nvPicPr>
          <p:cNvPr id="3" name="Picture 2" descr="A blue and white sign&#10;&#10;Description automatically generated">
            <a:extLst>
              <a:ext uri="{FF2B5EF4-FFF2-40B4-BE49-F238E27FC236}">
                <a16:creationId xmlns:a16="http://schemas.microsoft.com/office/drawing/2014/main" id="{E586418E-025D-47DF-920C-C717ADF7D7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3978" y="233270"/>
            <a:ext cx="1054036" cy="1054036"/>
          </a:xfrm>
          <a:prstGeom prst="rect">
            <a:avLst/>
          </a:prstGeom>
        </p:spPr>
      </p:pic>
      <p:pic>
        <p:nvPicPr>
          <p:cNvPr id="8" name="Picture 7" descr="A picture containing text, sign, blue&#10;&#10;Description automatically generated">
            <a:extLst>
              <a:ext uri="{FF2B5EF4-FFF2-40B4-BE49-F238E27FC236}">
                <a16:creationId xmlns:a16="http://schemas.microsoft.com/office/drawing/2014/main" id="{1210C398-4EDF-4B05-9156-B671840740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8268" y="1292968"/>
            <a:ext cx="994575" cy="994575"/>
          </a:xfrm>
          <a:prstGeom prst="rect">
            <a:avLst/>
          </a:prstGeom>
        </p:spPr>
      </p:pic>
      <p:pic>
        <p:nvPicPr>
          <p:cNvPr id="2" name="Picture 1" descr="Diagram&#10;&#10;Description automatically generated with medium confidence">
            <a:extLst>
              <a:ext uri="{FF2B5EF4-FFF2-40B4-BE49-F238E27FC236}">
                <a16:creationId xmlns:a16="http://schemas.microsoft.com/office/drawing/2014/main" id="{63AE84C1-0B93-4199-979A-E8CEC22DFBDE}"/>
              </a:ext>
            </a:extLst>
          </p:cNvPr>
          <p:cNvPicPr>
            <a:picLocks noChangeAspect="1"/>
          </p:cNvPicPr>
          <p:nvPr/>
        </p:nvPicPr>
        <p:blipFill>
          <a:blip r:embed="rId10"/>
          <a:stretch>
            <a:fillRect/>
          </a:stretch>
        </p:blipFill>
        <p:spPr>
          <a:xfrm>
            <a:off x="10173959" y="1321013"/>
            <a:ext cx="1166196" cy="1610631"/>
          </a:xfrm>
          <a:prstGeom prst="rect">
            <a:avLst/>
          </a:prstGeom>
        </p:spPr>
      </p:pic>
      <p:pic>
        <p:nvPicPr>
          <p:cNvPr id="17" name="Picture 16" descr="A close up of a logo&#10;&#10;Description automatically generated">
            <a:extLst>
              <a:ext uri="{FF2B5EF4-FFF2-40B4-BE49-F238E27FC236}">
                <a16:creationId xmlns:a16="http://schemas.microsoft.com/office/drawing/2014/main" id="{0C99C0A2-57F9-406F-8AC9-53551DE842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05458" y="4673850"/>
            <a:ext cx="193555" cy="19355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928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09AC-7003-2ED1-7F23-77AB37A9C412}"/>
              </a:ext>
            </a:extLst>
          </p:cNvPr>
          <p:cNvSpPr>
            <a:spLocks noGrp="1"/>
          </p:cNvSpPr>
          <p:nvPr>
            <p:ph type="title"/>
          </p:nvPr>
        </p:nvSpPr>
        <p:spPr>
          <a:xfrm>
            <a:off x="588263" y="487978"/>
            <a:ext cx="11018520" cy="492443"/>
          </a:xfrm>
        </p:spPr>
        <p:txBody>
          <a:bodyPr/>
          <a:lstStyle/>
          <a:p>
            <a:r>
              <a:rPr lang="en-US" sz="3200" dirty="0"/>
              <a:t>Sending and Receiving Messages by Using a Message Queue</a:t>
            </a:r>
          </a:p>
        </p:txBody>
      </p:sp>
      <p:sp>
        <p:nvSpPr>
          <p:cNvPr id="3" name="Content Placeholder 2">
            <a:extLst>
              <a:ext uri="{FF2B5EF4-FFF2-40B4-BE49-F238E27FC236}">
                <a16:creationId xmlns:a16="http://schemas.microsoft.com/office/drawing/2014/main" id="{B48B7F9A-29B7-7C42-912A-F29A2E38EC8E}"/>
              </a:ext>
            </a:extLst>
          </p:cNvPr>
          <p:cNvSpPr>
            <a:spLocks noGrp="1"/>
          </p:cNvSpPr>
          <p:nvPr>
            <p:ph sz="quarter" idx="10"/>
          </p:nvPr>
        </p:nvSpPr>
        <p:spPr>
          <a:xfrm>
            <a:off x="584200" y="1435100"/>
            <a:ext cx="11018838" cy="4801314"/>
          </a:xfrm>
        </p:spPr>
        <p:txBody>
          <a:bodyPr/>
          <a:lstStyle/>
          <a:p>
            <a:r>
              <a:rPr lang="en-US" sz="2000" dirty="0"/>
              <a:t>Retrieving a message is normally a destructive operation. When a message is retrieved, it is removed from the queue. </a:t>
            </a:r>
          </a:p>
          <a:p>
            <a:endParaRPr lang="en-US" sz="2000" dirty="0"/>
          </a:p>
          <a:p>
            <a:r>
              <a:rPr lang="en-US" sz="2000" dirty="0"/>
              <a:t>A message queue may also support message peeking. </a:t>
            </a:r>
          </a:p>
          <a:p>
            <a:endParaRPr lang="en-US" sz="2000" dirty="0"/>
          </a:p>
          <a:p>
            <a:r>
              <a:rPr lang="en-US" sz="2000" dirty="0"/>
              <a:t>This is a nondestructive receive operation that retrieves a copy of a message from the queue but leaves the original message on the queue. </a:t>
            </a:r>
          </a:p>
          <a:p>
            <a:endParaRPr lang="en-US" sz="2000" dirty="0"/>
          </a:p>
          <a:p>
            <a:r>
              <a:rPr lang="en-US" sz="2000" dirty="0"/>
              <a:t>This mechanism can be useful if several receivers are retrieving messages from the same queue, but each receiver only wishes to handle specific messages. </a:t>
            </a:r>
          </a:p>
          <a:p>
            <a:endParaRPr lang="en-US" sz="2000" dirty="0"/>
          </a:p>
          <a:p>
            <a:r>
              <a:rPr lang="en-US" sz="2000" dirty="0"/>
              <a:t>The receiver can examine the message it has peeked, and decide whether to retrieve the message (which removes it from the queue) or leave it on the queue for another receiver to handle.</a:t>
            </a:r>
          </a:p>
        </p:txBody>
      </p:sp>
    </p:spTree>
    <p:extLst>
      <p:ext uri="{BB962C8B-B14F-4D97-AF65-F5344CB8AC3E}">
        <p14:creationId xmlns:p14="http://schemas.microsoft.com/office/powerpoint/2010/main" val="485098082"/>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0446-141F-4AF4-9C18-5F17804C9665}"/>
              </a:ext>
            </a:extLst>
          </p:cNvPr>
          <p:cNvSpPr>
            <a:spLocks noGrp="1"/>
          </p:cNvSpPr>
          <p:nvPr>
            <p:ph type="title"/>
          </p:nvPr>
        </p:nvSpPr>
        <p:spPr/>
        <p:txBody>
          <a:bodyPr/>
          <a:lstStyle/>
          <a:p>
            <a:r>
              <a:rPr lang="en-US" dirty="0"/>
              <a:t>Advantages</a:t>
            </a:r>
          </a:p>
        </p:txBody>
      </p:sp>
      <p:sp>
        <p:nvSpPr>
          <p:cNvPr id="3" name="Content Placeholder 2">
            <a:extLst>
              <a:ext uri="{FF2B5EF4-FFF2-40B4-BE49-F238E27FC236}">
                <a16:creationId xmlns:a16="http://schemas.microsoft.com/office/drawing/2014/main" id="{8DFCF1BE-7D99-400E-A410-7B813DC59A1A}"/>
              </a:ext>
            </a:extLst>
          </p:cNvPr>
          <p:cNvSpPr>
            <a:spLocks noGrp="1"/>
          </p:cNvSpPr>
          <p:nvPr>
            <p:ph sz="quarter" idx="10"/>
          </p:nvPr>
        </p:nvSpPr>
        <p:spPr>
          <a:xfrm>
            <a:off x="584200" y="1435100"/>
            <a:ext cx="11018838" cy="4370427"/>
          </a:xfrm>
        </p:spPr>
        <p:txBody>
          <a:bodyPr/>
          <a:lstStyle/>
          <a:p>
            <a:r>
              <a:rPr lang="en-US" sz="2000" dirty="0"/>
              <a:t>It allows applications to meet business requirements that require prioritization of availability or performance, such as offering different levels of service to specific groups of customers.</a:t>
            </a:r>
          </a:p>
          <a:p>
            <a:endParaRPr lang="en-US" sz="2000" dirty="0"/>
          </a:p>
          <a:p>
            <a:r>
              <a:rPr lang="en-US" sz="2000" dirty="0"/>
              <a:t>It can help to minimize operational costs. In the single queue approach, you can scale back the number of consumers if necessary.</a:t>
            </a:r>
          </a:p>
          <a:p>
            <a:endParaRPr lang="en-US" sz="2000" dirty="0"/>
          </a:p>
          <a:p>
            <a:r>
              <a:rPr lang="en-US" sz="2000" dirty="0"/>
              <a:t> High priority messages will still be processed first (although possibly more slowly), and lower priority messages might be delayed for longer. </a:t>
            </a:r>
          </a:p>
          <a:p>
            <a:endParaRPr lang="en-US" sz="2000" dirty="0"/>
          </a:p>
          <a:p>
            <a:r>
              <a:rPr lang="en-US" sz="2000" dirty="0"/>
              <a:t>If you've implemented the multiple message queue approach with separate pools of consumers for each queue, you can reduce the pool of consumers for lower priority queues, or even suspend processing for some very low priority queues by stopping all the consumers that listen for messages on those queues.</a:t>
            </a:r>
          </a:p>
        </p:txBody>
      </p:sp>
    </p:spTree>
    <p:extLst>
      <p:ext uri="{BB962C8B-B14F-4D97-AF65-F5344CB8AC3E}">
        <p14:creationId xmlns:p14="http://schemas.microsoft.com/office/powerpoint/2010/main" val="133015916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0446-141F-4AF4-9C18-5F17804C9665}"/>
              </a:ext>
            </a:extLst>
          </p:cNvPr>
          <p:cNvSpPr>
            <a:spLocks noGrp="1"/>
          </p:cNvSpPr>
          <p:nvPr>
            <p:ph type="title"/>
          </p:nvPr>
        </p:nvSpPr>
        <p:spPr/>
        <p:txBody>
          <a:bodyPr/>
          <a:lstStyle/>
          <a:p>
            <a:r>
              <a:rPr lang="en-US" dirty="0"/>
              <a:t>Advantages</a:t>
            </a:r>
          </a:p>
        </p:txBody>
      </p:sp>
      <p:sp>
        <p:nvSpPr>
          <p:cNvPr id="3" name="Content Placeholder 2">
            <a:extLst>
              <a:ext uri="{FF2B5EF4-FFF2-40B4-BE49-F238E27FC236}">
                <a16:creationId xmlns:a16="http://schemas.microsoft.com/office/drawing/2014/main" id="{8DFCF1BE-7D99-400E-A410-7B813DC59A1A}"/>
              </a:ext>
            </a:extLst>
          </p:cNvPr>
          <p:cNvSpPr>
            <a:spLocks noGrp="1"/>
          </p:cNvSpPr>
          <p:nvPr>
            <p:ph sz="quarter" idx="10"/>
          </p:nvPr>
        </p:nvSpPr>
        <p:spPr>
          <a:xfrm>
            <a:off x="584200" y="1435100"/>
            <a:ext cx="11018838" cy="1969770"/>
          </a:xfrm>
        </p:spPr>
        <p:txBody>
          <a:bodyPr/>
          <a:lstStyle/>
          <a:p>
            <a:r>
              <a:rPr lang="en-US" sz="2000" dirty="0"/>
              <a:t>The multiple message queue approach can help maximize application performance and scalability by partitioning messages based on processing requirements. </a:t>
            </a:r>
          </a:p>
          <a:p>
            <a:endParaRPr lang="en-US" sz="2000" dirty="0"/>
          </a:p>
          <a:p>
            <a:r>
              <a:rPr lang="en-US" sz="2000" dirty="0"/>
              <a:t>Vital tasks can be prioritized to be handled by receivers that run immediately while less important background tasks can be handled by receivers that are scheduled to run at less busy periods.</a:t>
            </a:r>
          </a:p>
        </p:txBody>
      </p:sp>
    </p:spTree>
    <p:extLst>
      <p:ext uri="{BB962C8B-B14F-4D97-AF65-F5344CB8AC3E}">
        <p14:creationId xmlns:p14="http://schemas.microsoft.com/office/powerpoint/2010/main" val="42322056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C3DB-634E-4D24-85FE-A2318B766B83}"/>
              </a:ext>
            </a:extLst>
          </p:cNvPr>
          <p:cNvSpPr>
            <a:spLocks noGrp="1"/>
          </p:cNvSpPr>
          <p:nvPr>
            <p:ph type="title"/>
          </p:nvPr>
        </p:nvSpPr>
        <p:spPr/>
        <p:txBody>
          <a:bodyPr/>
          <a:lstStyle/>
          <a:p>
            <a:r>
              <a:rPr lang="en-US" dirty="0"/>
              <a:t>Issues and considerations</a:t>
            </a:r>
          </a:p>
        </p:txBody>
      </p:sp>
      <p:sp>
        <p:nvSpPr>
          <p:cNvPr id="3" name="Content Placeholder 2">
            <a:extLst>
              <a:ext uri="{FF2B5EF4-FFF2-40B4-BE49-F238E27FC236}">
                <a16:creationId xmlns:a16="http://schemas.microsoft.com/office/drawing/2014/main" id="{D4B6D72A-3978-45E5-B803-A2AC9AEFACCD}"/>
              </a:ext>
            </a:extLst>
          </p:cNvPr>
          <p:cNvSpPr>
            <a:spLocks noGrp="1"/>
          </p:cNvSpPr>
          <p:nvPr>
            <p:ph sz="quarter" idx="10"/>
          </p:nvPr>
        </p:nvSpPr>
        <p:spPr>
          <a:xfrm>
            <a:off x="584200" y="1435100"/>
            <a:ext cx="11018838" cy="4185761"/>
          </a:xfrm>
        </p:spPr>
        <p:txBody>
          <a:bodyPr/>
          <a:lstStyle/>
          <a:p>
            <a:r>
              <a:rPr lang="en-US" sz="2000" dirty="0"/>
              <a:t>Define the priorities in the context of the solution. </a:t>
            </a:r>
          </a:p>
          <a:p>
            <a:endParaRPr lang="en-US" sz="2000" dirty="0"/>
          </a:p>
          <a:p>
            <a:r>
              <a:rPr lang="en-US" sz="2000" dirty="0"/>
              <a:t>High priority could mean that messages should be processed within ten seconds. </a:t>
            </a:r>
          </a:p>
          <a:p>
            <a:endParaRPr lang="en-US" sz="2000" dirty="0"/>
          </a:p>
          <a:p>
            <a:r>
              <a:rPr lang="en-US" sz="2000" dirty="0"/>
              <a:t>Identify the requirements for handling high priority items, and the other resources that should be allocated to meet these criteria.</a:t>
            </a:r>
          </a:p>
          <a:p>
            <a:endParaRPr lang="en-US" sz="2000" dirty="0"/>
          </a:p>
          <a:p>
            <a:r>
              <a:rPr lang="en-US" sz="2000" dirty="0"/>
              <a:t>Decide if all high priority items must be processed before any lower priority items. </a:t>
            </a:r>
          </a:p>
          <a:p>
            <a:endParaRPr lang="en-US" sz="2000" dirty="0"/>
          </a:p>
          <a:p>
            <a:r>
              <a:rPr lang="en-US" sz="2000" dirty="0"/>
              <a:t>If the messages are being processed by a single pool of consumers, you have to provide a mechanism that can preempt and suspend a task that's handling a low priority message if a higher priority message becomes available.</a:t>
            </a:r>
          </a:p>
        </p:txBody>
      </p:sp>
    </p:spTree>
    <p:extLst>
      <p:ext uri="{BB962C8B-B14F-4D97-AF65-F5344CB8AC3E}">
        <p14:creationId xmlns:p14="http://schemas.microsoft.com/office/powerpoint/2010/main" val="824556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4A21-AD47-4940-95DF-2038510988A7}"/>
              </a:ext>
            </a:extLst>
          </p:cNvPr>
          <p:cNvSpPr>
            <a:spLocks noGrp="1"/>
          </p:cNvSpPr>
          <p:nvPr>
            <p:ph type="title"/>
          </p:nvPr>
        </p:nvSpPr>
        <p:spPr/>
        <p:txBody>
          <a:bodyPr/>
          <a:lstStyle/>
          <a:p>
            <a:r>
              <a:rPr lang="en-US" dirty="0"/>
              <a:t>Issues and considerations</a:t>
            </a:r>
          </a:p>
        </p:txBody>
      </p:sp>
      <p:sp>
        <p:nvSpPr>
          <p:cNvPr id="3" name="Content Placeholder 2">
            <a:extLst>
              <a:ext uri="{FF2B5EF4-FFF2-40B4-BE49-F238E27FC236}">
                <a16:creationId xmlns:a16="http://schemas.microsoft.com/office/drawing/2014/main" id="{EA1F617C-EEA2-404A-858A-5D13C88C142F}"/>
              </a:ext>
            </a:extLst>
          </p:cNvPr>
          <p:cNvSpPr>
            <a:spLocks noGrp="1"/>
          </p:cNvSpPr>
          <p:nvPr>
            <p:ph sz="quarter" idx="10"/>
          </p:nvPr>
        </p:nvSpPr>
        <p:spPr>
          <a:xfrm>
            <a:off x="584200" y="1435100"/>
            <a:ext cx="11018838" cy="4050340"/>
          </a:xfrm>
        </p:spPr>
        <p:txBody>
          <a:bodyPr/>
          <a:lstStyle/>
          <a:p>
            <a:r>
              <a:rPr lang="en-US" dirty="0"/>
              <a:t>In the multiple queue approach, when using a single pool of consumer processes that listen on all queues rather than a dedicated consumer pool for each queue, the consumer must apply an algorithm that ensures it always services messages from higher priority queues before those from lower priority queues.</a:t>
            </a:r>
          </a:p>
          <a:p>
            <a:endParaRPr lang="en-US" dirty="0"/>
          </a:p>
          <a:p>
            <a:r>
              <a:rPr lang="en-US" dirty="0"/>
              <a:t>Monitor the processing speed on high and low priority queues to ensure that messages in these queues are processed at the expected rates.</a:t>
            </a:r>
          </a:p>
        </p:txBody>
      </p:sp>
    </p:spTree>
    <p:extLst>
      <p:ext uri="{BB962C8B-B14F-4D97-AF65-F5344CB8AC3E}">
        <p14:creationId xmlns:p14="http://schemas.microsoft.com/office/powerpoint/2010/main" val="322164653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8A02-3DD2-DEA1-48D5-62EFC43065AF}"/>
              </a:ext>
            </a:extLst>
          </p:cNvPr>
          <p:cNvSpPr>
            <a:spLocks noGrp="1"/>
          </p:cNvSpPr>
          <p:nvPr>
            <p:ph type="title"/>
          </p:nvPr>
        </p:nvSpPr>
        <p:spPr/>
        <p:txBody>
          <a:bodyPr/>
          <a:lstStyle/>
          <a:p>
            <a:r>
              <a:rPr lang="en-US" dirty="0"/>
              <a:t>Issues and considerations</a:t>
            </a:r>
          </a:p>
        </p:txBody>
      </p:sp>
      <p:sp>
        <p:nvSpPr>
          <p:cNvPr id="3" name="Content Placeholder 2">
            <a:extLst>
              <a:ext uri="{FF2B5EF4-FFF2-40B4-BE49-F238E27FC236}">
                <a16:creationId xmlns:a16="http://schemas.microsoft.com/office/drawing/2014/main" id="{E8B0E85D-7BDA-408A-8BB6-75F130F54DE0}"/>
              </a:ext>
            </a:extLst>
          </p:cNvPr>
          <p:cNvSpPr>
            <a:spLocks noGrp="1"/>
          </p:cNvSpPr>
          <p:nvPr>
            <p:ph sz="quarter" idx="10"/>
          </p:nvPr>
        </p:nvSpPr>
        <p:spPr>
          <a:xfrm>
            <a:off x="584200" y="1435100"/>
            <a:ext cx="11018838" cy="4505849"/>
          </a:xfrm>
        </p:spPr>
        <p:txBody>
          <a:bodyPr/>
          <a:lstStyle/>
          <a:p>
            <a:r>
              <a:rPr lang="en-US" sz="2400" dirty="0"/>
              <a:t>If you need to guarantee that low priority messages will be processed, it's necessary to implement the multiple message queue approach with multiple pools of consumers. </a:t>
            </a:r>
          </a:p>
          <a:p>
            <a:endParaRPr lang="en-US" sz="2400" dirty="0"/>
          </a:p>
          <a:p>
            <a:r>
              <a:rPr lang="en-US" sz="2400" dirty="0"/>
              <a:t>Alternatively, in a queue that supports message prioritization, it's possible to dynamically increase the priority of a queued message as it ages. </a:t>
            </a:r>
          </a:p>
          <a:p>
            <a:endParaRPr lang="en-US" sz="2400" dirty="0"/>
          </a:p>
          <a:p>
            <a:r>
              <a:rPr lang="en-US" sz="2400" dirty="0"/>
              <a:t>However, this approach depends on the message queue providing this feature.</a:t>
            </a:r>
          </a:p>
          <a:p>
            <a:endParaRPr lang="en-US" sz="2400" dirty="0"/>
          </a:p>
          <a:p>
            <a:r>
              <a:rPr lang="en-US" sz="2400" dirty="0"/>
              <a:t>Using a separate queue for each message priority works best for systems that have a few well-defined priorities.</a:t>
            </a:r>
          </a:p>
        </p:txBody>
      </p:sp>
    </p:spTree>
    <p:extLst>
      <p:ext uri="{BB962C8B-B14F-4D97-AF65-F5344CB8AC3E}">
        <p14:creationId xmlns:p14="http://schemas.microsoft.com/office/powerpoint/2010/main" val="228868692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8A02-3DD2-DEA1-48D5-62EFC43065AF}"/>
              </a:ext>
            </a:extLst>
          </p:cNvPr>
          <p:cNvSpPr>
            <a:spLocks noGrp="1"/>
          </p:cNvSpPr>
          <p:nvPr>
            <p:ph type="title"/>
          </p:nvPr>
        </p:nvSpPr>
        <p:spPr/>
        <p:txBody>
          <a:bodyPr/>
          <a:lstStyle/>
          <a:p>
            <a:r>
              <a:rPr lang="en-US" dirty="0"/>
              <a:t>Issues and considerations</a:t>
            </a:r>
          </a:p>
        </p:txBody>
      </p:sp>
      <p:sp>
        <p:nvSpPr>
          <p:cNvPr id="3" name="Content Placeholder 2">
            <a:extLst>
              <a:ext uri="{FF2B5EF4-FFF2-40B4-BE49-F238E27FC236}">
                <a16:creationId xmlns:a16="http://schemas.microsoft.com/office/drawing/2014/main" id="{E8B0E85D-7BDA-408A-8BB6-75F130F54DE0}"/>
              </a:ext>
            </a:extLst>
          </p:cNvPr>
          <p:cNvSpPr>
            <a:spLocks noGrp="1"/>
          </p:cNvSpPr>
          <p:nvPr>
            <p:ph sz="quarter" idx="10"/>
          </p:nvPr>
        </p:nvSpPr>
        <p:spPr>
          <a:xfrm>
            <a:off x="584200" y="1435100"/>
            <a:ext cx="11018838" cy="4875181"/>
          </a:xfrm>
        </p:spPr>
        <p:txBody>
          <a:bodyPr/>
          <a:lstStyle/>
          <a:p>
            <a:r>
              <a:rPr lang="en-US" sz="2400" dirty="0"/>
              <a:t>Message priorities can be determined logically by the system. </a:t>
            </a:r>
          </a:p>
          <a:p>
            <a:endParaRPr lang="en-US" sz="2400" dirty="0"/>
          </a:p>
          <a:p>
            <a:r>
              <a:rPr lang="en-US" sz="2400" dirty="0"/>
              <a:t>For example, rather than having explicit high and low priority messages, they could be designated as "fee-paying customer," or "non-fee paying customer.“</a:t>
            </a:r>
          </a:p>
          <a:p>
            <a:endParaRPr lang="en-US" sz="2400" dirty="0"/>
          </a:p>
          <a:p>
            <a:r>
              <a:rPr lang="en-US" sz="2400" dirty="0"/>
              <a:t>Depending on your business model, your system can allocate more resources to processing messages from fee-paying customers than non-fee paying ones.</a:t>
            </a:r>
          </a:p>
          <a:p>
            <a:endParaRPr lang="en-US" sz="2400" dirty="0"/>
          </a:p>
          <a:p>
            <a:r>
              <a:rPr lang="en-US" sz="2400" dirty="0"/>
              <a:t>There might be a financial and processing cost associated with checking a queue for a message (some commercial messaging systems charge a small fee each time a message is posted or retrieved, and each time a queue is queried for messages). This cost increases when checking multiple queues.</a:t>
            </a:r>
          </a:p>
        </p:txBody>
      </p:sp>
    </p:spTree>
    <p:extLst>
      <p:ext uri="{BB962C8B-B14F-4D97-AF65-F5344CB8AC3E}">
        <p14:creationId xmlns:p14="http://schemas.microsoft.com/office/powerpoint/2010/main" val="75664385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8A02-3DD2-DEA1-48D5-62EFC43065AF}"/>
              </a:ext>
            </a:extLst>
          </p:cNvPr>
          <p:cNvSpPr>
            <a:spLocks noGrp="1"/>
          </p:cNvSpPr>
          <p:nvPr>
            <p:ph type="title"/>
          </p:nvPr>
        </p:nvSpPr>
        <p:spPr/>
        <p:txBody>
          <a:bodyPr/>
          <a:lstStyle/>
          <a:p>
            <a:r>
              <a:rPr lang="en-US" dirty="0"/>
              <a:t>Issues and considerations</a:t>
            </a:r>
          </a:p>
        </p:txBody>
      </p:sp>
      <p:sp>
        <p:nvSpPr>
          <p:cNvPr id="3" name="Content Placeholder 2">
            <a:extLst>
              <a:ext uri="{FF2B5EF4-FFF2-40B4-BE49-F238E27FC236}">
                <a16:creationId xmlns:a16="http://schemas.microsoft.com/office/drawing/2014/main" id="{E8B0E85D-7BDA-408A-8BB6-75F130F54DE0}"/>
              </a:ext>
            </a:extLst>
          </p:cNvPr>
          <p:cNvSpPr>
            <a:spLocks noGrp="1"/>
          </p:cNvSpPr>
          <p:nvPr>
            <p:ph sz="quarter" idx="10"/>
          </p:nvPr>
        </p:nvSpPr>
        <p:spPr>
          <a:xfrm>
            <a:off x="584200" y="1435100"/>
            <a:ext cx="11018838" cy="1625060"/>
          </a:xfrm>
        </p:spPr>
        <p:txBody>
          <a:bodyPr/>
          <a:lstStyle/>
          <a:p>
            <a:r>
              <a:rPr lang="en-US" sz="2400" dirty="0"/>
              <a:t>It's possible to dynamically adjust the size of a pool of consumers based on the length of the queue that the pool is servicing. </a:t>
            </a:r>
          </a:p>
          <a:p>
            <a:endParaRPr lang="en-US" sz="2400" dirty="0"/>
          </a:p>
          <a:p>
            <a:r>
              <a:rPr lang="en-US" sz="2400" dirty="0">
                <a:hlinkClick r:id="rId2"/>
              </a:rPr>
              <a:t>Autoscaling Guidance.</a:t>
            </a:r>
            <a:endParaRPr lang="en-US" sz="2400" dirty="0"/>
          </a:p>
        </p:txBody>
      </p:sp>
    </p:spTree>
    <p:extLst>
      <p:ext uri="{BB962C8B-B14F-4D97-AF65-F5344CB8AC3E}">
        <p14:creationId xmlns:p14="http://schemas.microsoft.com/office/powerpoint/2010/main" val="214463702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27B8-5382-D70B-BA71-0E4963DD52C4}"/>
              </a:ext>
            </a:extLst>
          </p:cNvPr>
          <p:cNvSpPr>
            <a:spLocks noGrp="1"/>
          </p:cNvSpPr>
          <p:nvPr>
            <p:ph type="title"/>
          </p:nvPr>
        </p:nvSpPr>
        <p:spPr>
          <a:xfrm>
            <a:off x="588263" y="457200"/>
            <a:ext cx="11018520" cy="553998"/>
          </a:xfrm>
        </p:spPr>
        <p:txBody>
          <a:bodyPr/>
          <a:lstStyle/>
          <a:p>
            <a:r>
              <a:rPr lang="en-US" dirty="0"/>
              <a:t>When to use this pattern</a:t>
            </a:r>
          </a:p>
        </p:txBody>
      </p:sp>
      <p:sp>
        <p:nvSpPr>
          <p:cNvPr id="3" name="Content Placeholder 2">
            <a:extLst>
              <a:ext uri="{FF2B5EF4-FFF2-40B4-BE49-F238E27FC236}">
                <a16:creationId xmlns:a16="http://schemas.microsoft.com/office/drawing/2014/main" id="{0F80A6A1-20C2-FA30-B2D5-AF1136BEA531}"/>
              </a:ext>
            </a:extLst>
          </p:cNvPr>
          <p:cNvSpPr>
            <a:spLocks noGrp="1"/>
          </p:cNvSpPr>
          <p:nvPr>
            <p:ph sz="quarter" idx="10"/>
          </p:nvPr>
        </p:nvSpPr>
        <p:spPr>
          <a:xfrm>
            <a:off x="584200" y="1435100"/>
            <a:ext cx="11018838" cy="2055947"/>
          </a:xfrm>
        </p:spPr>
        <p:txBody>
          <a:bodyPr/>
          <a:lstStyle/>
          <a:p>
            <a:r>
              <a:rPr lang="en-US" dirty="0"/>
              <a:t>This pattern is useful in scenarios where:</a:t>
            </a:r>
          </a:p>
          <a:p>
            <a:endParaRPr lang="en-US" dirty="0"/>
          </a:p>
          <a:p>
            <a:pPr lvl="1"/>
            <a:r>
              <a:rPr lang="en-US" dirty="0"/>
              <a:t>The system must handle multiple tasks that have different priorities.</a:t>
            </a:r>
          </a:p>
          <a:p>
            <a:pPr lvl="1"/>
            <a:endParaRPr lang="en-US" dirty="0"/>
          </a:p>
          <a:p>
            <a:pPr lvl="1"/>
            <a:r>
              <a:rPr lang="en-US" dirty="0"/>
              <a:t>Different users or tenants should be served with different priority.</a:t>
            </a:r>
          </a:p>
        </p:txBody>
      </p:sp>
    </p:spTree>
    <p:extLst>
      <p:ext uri="{BB962C8B-B14F-4D97-AF65-F5344CB8AC3E}">
        <p14:creationId xmlns:p14="http://schemas.microsoft.com/office/powerpoint/2010/main" val="67133057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3A97-DD4B-AAD1-CEC1-DF286A12A6FE}"/>
              </a:ext>
            </a:extLst>
          </p:cNvPr>
          <p:cNvSpPr>
            <a:spLocks noGrp="1"/>
          </p:cNvSpPr>
          <p:nvPr>
            <p:ph type="title"/>
          </p:nvPr>
        </p:nvSpPr>
        <p:spPr>
          <a:xfrm>
            <a:off x="588263" y="457200"/>
            <a:ext cx="11018520" cy="553998"/>
          </a:xfrm>
        </p:spPr>
        <p:txBody>
          <a:bodyPr/>
          <a:lstStyle/>
          <a:p>
            <a:r>
              <a:rPr lang="en-US" dirty="0"/>
              <a:t>When to use this pattern</a:t>
            </a:r>
          </a:p>
        </p:txBody>
      </p:sp>
      <p:sp>
        <p:nvSpPr>
          <p:cNvPr id="3" name="Content Placeholder 2">
            <a:extLst>
              <a:ext uri="{FF2B5EF4-FFF2-40B4-BE49-F238E27FC236}">
                <a16:creationId xmlns:a16="http://schemas.microsoft.com/office/drawing/2014/main" id="{CFD771D9-EE44-D425-3539-D6E010B89B42}"/>
              </a:ext>
            </a:extLst>
          </p:cNvPr>
          <p:cNvSpPr>
            <a:spLocks noGrp="1"/>
          </p:cNvSpPr>
          <p:nvPr>
            <p:ph sz="quarter" idx="10"/>
          </p:nvPr>
        </p:nvSpPr>
        <p:spPr>
          <a:xfrm>
            <a:off x="584200" y="1435100"/>
            <a:ext cx="11018838" cy="4641271"/>
          </a:xfrm>
        </p:spPr>
        <p:txBody>
          <a:bodyPr/>
          <a:lstStyle/>
          <a:p>
            <a:pPr marL="0" indent="0">
              <a:buNone/>
            </a:pPr>
            <a:r>
              <a:rPr lang="en-US" sz="2000" b="1" dirty="0"/>
              <a:t>Example</a:t>
            </a:r>
          </a:p>
          <a:p>
            <a:r>
              <a:rPr lang="en-US" sz="2000" dirty="0"/>
              <a:t>Microsoft Azure doesn't provide a queuing mechanism that natively supports automatic prioritization of messages through sorting.</a:t>
            </a:r>
          </a:p>
          <a:p>
            <a:endParaRPr lang="en-US" sz="2000" dirty="0"/>
          </a:p>
          <a:p>
            <a:r>
              <a:rPr lang="en-US" sz="2000" dirty="0"/>
              <a:t> However, it does provide Azure Service Bus topics and subscriptions that support a queuing mechanism that provides message filtering, together with a wide range of flexible capabilities that make it ideal for use in most priority queue implementations.</a:t>
            </a:r>
          </a:p>
          <a:p>
            <a:endParaRPr lang="en-US" sz="2000" dirty="0"/>
          </a:p>
          <a:p>
            <a:r>
              <a:rPr lang="en-US" sz="2000" dirty="0"/>
              <a:t>An Azure solution can implement a Service Bus topic an application can post messages to, in the same way as a queue. </a:t>
            </a:r>
          </a:p>
          <a:p>
            <a:endParaRPr lang="en-US" sz="2000" dirty="0"/>
          </a:p>
          <a:p>
            <a:r>
              <a:rPr lang="en-US" sz="2000" dirty="0"/>
              <a:t>Messages can contain metadata in the form of application-defined custom properties. </a:t>
            </a:r>
          </a:p>
          <a:p>
            <a:endParaRPr lang="en-US" dirty="0"/>
          </a:p>
        </p:txBody>
      </p:sp>
    </p:spTree>
    <p:extLst>
      <p:ext uri="{BB962C8B-B14F-4D97-AF65-F5344CB8AC3E}">
        <p14:creationId xmlns:p14="http://schemas.microsoft.com/office/powerpoint/2010/main" val="396229542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3AE47E-25EC-EF03-5D02-7F454153C9DC}"/>
              </a:ext>
            </a:extLst>
          </p:cNvPr>
          <p:cNvPicPr>
            <a:picLocks noChangeAspect="1"/>
          </p:cNvPicPr>
          <p:nvPr/>
        </p:nvPicPr>
        <p:blipFill>
          <a:blip r:embed="rId2"/>
          <a:stretch>
            <a:fillRect/>
          </a:stretch>
        </p:blipFill>
        <p:spPr>
          <a:xfrm>
            <a:off x="6664963" y="1514230"/>
            <a:ext cx="5093284" cy="3592023"/>
          </a:xfrm>
          <a:prstGeom prst="rect">
            <a:avLst/>
          </a:prstGeom>
        </p:spPr>
      </p:pic>
      <p:sp>
        <p:nvSpPr>
          <p:cNvPr id="2" name="Title 1">
            <a:extLst>
              <a:ext uri="{FF2B5EF4-FFF2-40B4-BE49-F238E27FC236}">
                <a16:creationId xmlns:a16="http://schemas.microsoft.com/office/drawing/2014/main" id="{E44F3A97-DD4B-AAD1-CEC1-DF286A12A6FE}"/>
              </a:ext>
            </a:extLst>
          </p:cNvPr>
          <p:cNvSpPr>
            <a:spLocks noGrp="1"/>
          </p:cNvSpPr>
          <p:nvPr>
            <p:ph type="title"/>
          </p:nvPr>
        </p:nvSpPr>
        <p:spPr>
          <a:xfrm>
            <a:off x="588263" y="457200"/>
            <a:ext cx="11018520" cy="553998"/>
          </a:xfrm>
        </p:spPr>
        <p:txBody>
          <a:bodyPr/>
          <a:lstStyle/>
          <a:p>
            <a:r>
              <a:rPr lang="en-US" dirty="0"/>
              <a:t>When to use this pattern</a:t>
            </a:r>
          </a:p>
        </p:txBody>
      </p:sp>
      <p:sp>
        <p:nvSpPr>
          <p:cNvPr id="3" name="Content Placeholder 2">
            <a:extLst>
              <a:ext uri="{FF2B5EF4-FFF2-40B4-BE49-F238E27FC236}">
                <a16:creationId xmlns:a16="http://schemas.microsoft.com/office/drawing/2014/main" id="{CFD771D9-EE44-D425-3539-D6E010B89B42}"/>
              </a:ext>
            </a:extLst>
          </p:cNvPr>
          <p:cNvSpPr>
            <a:spLocks noGrp="1"/>
          </p:cNvSpPr>
          <p:nvPr>
            <p:ph sz="quarter" idx="10"/>
          </p:nvPr>
        </p:nvSpPr>
        <p:spPr>
          <a:xfrm>
            <a:off x="584200" y="1435100"/>
            <a:ext cx="5948485" cy="5503045"/>
          </a:xfrm>
        </p:spPr>
        <p:txBody>
          <a:bodyPr/>
          <a:lstStyle/>
          <a:p>
            <a:r>
              <a:rPr lang="en-US" sz="2000" dirty="0"/>
              <a:t>Service Bus subscriptions can be associated with the topic, and these subscriptions can filter messages based on their properties. </a:t>
            </a:r>
          </a:p>
          <a:p>
            <a:endParaRPr lang="en-US" sz="2000" dirty="0"/>
          </a:p>
          <a:p>
            <a:r>
              <a:rPr lang="en-US" sz="2000" dirty="0"/>
              <a:t>When an application sends a message to a topic, the message is directed to the appropriate subscription where it can be read by a consumer. </a:t>
            </a:r>
          </a:p>
          <a:p>
            <a:endParaRPr lang="en-US" sz="2000" dirty="0"/>
          </a:p>
          <a:p>
            <a:r>
              <a:rPr lang="en-US" sz="2000" dirty="0"/>
              <a:t>Consumer processes can retrieve messages from a subscription using the same semantics as a message queue (a subscription is a logical queue). </a:t>
            </a:r>
          </a:p>
          <a:p>
            <a:endParaRPr lang="en-US" sz="2000" dirty="0"/>
          </a:p>
          <a:p>
            <a:r>
              <a:rPr lang="en-US" sz="2000" dirty="0"/>
              <a:t>The following figure illustrates implementing a priority queue with Azure Service Bus topics and subscriptions.</a:t>
            </a:r>
          </a:p>
          <a:p>
            <a:endParaRPr lang="en-US" dirty="0"/>
          </a:p>
        </p:txBody>
      </p:sp>
    </p:spTree>
    <p:extLst>
      <p:ext uri="{BB962C8B-B14F-4D97-AF65-F5344CB8AC3E}">
        <p14:creationId xmlns:p14="http://schemas.microsoft.com/office/powerpoint/2010/main" val="11850113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2229-21A2-A6EB-9225-4416CB1697BB}"/>
              </a:ext>
            </a:extLst>
          </p:cNvPr>
          <p:cNvSpPr>
            <a:spLocks noGrp="1"/>
          </p:cNvSpPr>
          <p:nvPr>
            <p:ph type="title"/>
          </p:nvPr>
        </p:nvSpPr>
        <p:spPr/>
        <p:txBody>
          <a:bodyPr/>
          <a:lstStyle/>
          <a:p>
            <a:r>
              <a:rPr lang="en-US" dirty="0"/>
              <a:t>Message Queuing in Microsoft Azure</a:t>
            </a:r>
          </a:p>
        </p:txBody>
      </p:sp>
      <p:sp>
        <p:nvSpPr>
          <p:cNvPr id="3" name="Content Placeholder 2">
            <a:extLst>
              <a:ext uri="{FF2B5EF4-FFF2-40B4-BE49-F238E27FC236}">
                <a16:creationId xmlns:a16="http://schemas.microsoft.com/office/drawing/2014/main" id="{F5170387-2FC7-AE40-D328-4687CC04A7B8}"/>
              </a:ext>
            </a:extLst>
          </p:cNvPr>
          <p:cNvSpPr>
            <a:spLocks noGrp="1"/>
          </p:cNvSpPr>
          <p:nvPr>
            <p:ph sz="quarter" idx="10"/>
          </p:nvPr>
        </p:nvSpPr>
        <p:spPr>
          <a:xfrm>
            <a:off x="584200" y="1435100"/>
            <a:ext cx="11018838" cy="4419671"/>
          </a:xfrm>
        </p:spPr>
        <p:txBody>
          <a:bodyPr/>
          <a:lstStyle/>
          <a:p>
            <a:r>
              <a:rPr lang="en-US" sz="2000" dirty="0"/>
              <a:t>These include Azure storage queues, Service Bus queues, and Service Bus topics and subscriptions. </a:t>
            </a:r>
          </a:p>
          <a:p>
            <a:endParaRPr lang="en-US" sz="2000" dirty="0"/>
          </a:p>
          <a:p>
            <a:r>
              <a:rPr lang="en-US" sz="2000" dirty="0"/>
              <a:t>At the highest level of abstraction, these technologies all offer very similar features. </a:t>
            </a:r>
          </a:p>
          <a:p>
            <a:endParaRPr lang="en-US" sz="2000" dirty="0"/>
          </a:p>
          <a:p>
            <a:r>
              <a:rPr lang="en-US" sz="2000" dirty="0"/>
              <a:t>However, they are generally used in different situations.</a:t>
            </a:r>
          </a:p>
          <a:p>
            <a:endParaRPr lang="en-US" sz="2400" dirty="0"/>
          </a:p>
          <a:p>
            <a:pPr lvl="1"/>
            <a:r>
              <a:rPr lang="en-US" sz="1800" dirty="0"/>
              <a:t>Azure storage queue is typically used to communicate between roles running as part of the same Azure cloud service. </a:t>
            </a:r>
          </a:p>
          <a:p>
            <a:pPr lvl="1"/>
            <a:endParaRPr lang="en-US" sz="1800" dirty="0"/>
          </a:p>
          <a:p>
            <a:pPr lvl="1"/>
            <a:r>
              <a:rPr lang="en-US" sz="1800" dirty="0"/>
              <a:t>Service Bus queue is more suited to use in large-scale integration solutions, enabling disparate applications and services to connect and communicate.</a:t>
            </a:r>
          </a:p>
          <a:p>
            <a:pPr lvl="1"/>
            <a:endParaRPr lang="en-US" sz="1800" dirty="0"/>
          </a:p>
        </p:txBody>
      </p:sp>
    </p:spTree>
    <p:extLst>
      <p:ext uri="{BB962C8B-B14F-4D97-AF65-F5344CB8AC3E}">
        <p14:creationId xmlns:p14="http://schemas.microsoft.com/office/powerpoint/2010/main" val="356511802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3AE47E-25EC-EF03-5D02-7F454153C9DC}"/>
              </a:ext>
            </a:extLst>
          </p:cNvPr>
          <p:cNvPicPr>
            <a:picLocks noChangeAspect="1"/>
          </p:cNvPicPr>
          <p:nvPr/>
        </p:nvPicPr>
        <p:blipFill>
          <a:blip r:embed="rId2"/>
          <a:stretch>
            <a:fillRect/>
          </a:stretch>
        </p:blipFill>
        <p:spPr>
          <a:xfrm>
            <a:off x="6532685" y="2857601"/>
            <a:ext cx="5093284" cy="3592023"/>
          </a:xfrm>
          <a:prstGeom prst="rect">
            <a:avLst/>
          </a:prstGeom>
        </p:spPr>
      </p:pic>
      <p:sp>
        <p:nvSpPr>
          <p:cNvPr id="2" name="Title 1">
            <a:extLst>
              <a:ext uri="{FF2B5EF4-FFF2-40B4-BE49-F238E27FC236}">
                <a16:creationId xmlns:a16="http://schemas.microsoft.com/office/drawing/2014/main" id="{E44F3A97-DD4B-AAD1-CEC1-DF286A12A6FE}"/>
              </a:ext>
            </a:extLst>
          </p:cNvPr>
          <p:cNvSpPr>
            <a:spLocks noGrp="1"/>
          </p:cNvSpPr>
          <p:nvPr>
            <p:ph type="title"/>
          </p:nvPr>
        </p:nvSpPr>
        <p:spPr>
          <a:xfrm>
            <a:off x="588263" y="457200"/>
            <a:ext cx="11018520" cy="553998"/>
          </a:xfrm>
        </p:spPr>
        <p:txBody>
          <a:bodyPr/>
          <a:lstStyle/>
          <a:p>
            <a:r>
              <a:rPr lang="en-US" dirty="0"/>
              <a:t>When to use this pattern</a:t>
            </a:r>
          </a:p>
        </p:txBody>
      </p:sp>
      <p:sp>
        <p:nvSpPr>
          <p:cNvPr id="3" name="Content Placeholder 2">
            <a:extLst>
              <a:ext uri="{FF2B5EF4-FFF2-40B4-BE49-F238E27FC236}">
                <a16:creationId xmlns:a16="http://schemas.microsoft.com/office/drawing/2014/main" id="{CFD771D9-EE44-D425-3539-D6E010B89B42}"/>
              </a:ext>
            </a:extLst>
          </p:cNvPr>
          <p:cNvSpPr>
            <a:spLocks noGrp="1"/>
          </p:cNvSpPr>
          <p:nvPr>
            <p:ph sz="quarter" idx="10"/>
          </p:nvPr>
        </p:nvSpPr>
        <p:spPr>
          <a:xfrm>
            <a:off x="584200" y="1435100"/>
            <a:ext cx="5948485" cy="2794611"/>
          </a:xfrm>
        </p:spPr>
        <p:txBody>
          <a:bodyPr/>
          <a:lstStyle/>
          <a:p>
            <a:r>
              <a:rPr lang="en-US" sz="2000" dirty="0"/>
              <a:t>A pool of consumers reads messages from each subscription. </a:t>
            </a:r>
          </a:p>
          <a:p>
            <a:endParaRPr lang="en-US" sz="2000" dirty="0"/>
          </a:p>
          <a:p>
            <a:r>
              <a:rPr lang="en-US" sz="2000" dirty="0"/>
              <a:t>The high priority subscription has a larger pool, and these consumers might be running on more powerful computers with more resources available than the consumers in the low priority pool</a:t>
            </a:r>
          </a:p>
          <a:p>
            <a:endParaRPr lang="en-US" dirty="0"/>
          </a:p>
        </p:txBody>
      </p:sp>
    </p:spTree>
    <p:extLst>
      <p:ext uri="{BB962C8B-B14F-4D97-AF65-F5344CB8AC3E}">
        <p14:creationId xmlns:p14="http://schemas.microsoft.com/office/powerpoint/2010/main" val="413393565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BEFF-31BC-61C9-5E5C-F97A31A34FE4}"/>
              </a:ext>
            </a:extLst>
          </p:cNvPr>
          <p:cNvSpPr>
            <a:spLocks noGrp="1"/>
          </p:cNvSpPr>
          <p:nvPr>
            <p:ph type="title"/>
          </p:nvPr>
        </p:nvSpPr>
        <p:spPr/>
        <p:txBody>
          <a:bodyPr/>
          <a:lstStyle/>
          <a:p>
            <a:r>
              <a:rPr lang="en-US" dirty="0"/>
              <a:t>When to use this pattern</a:t>
            </a:r>
          </a:p>
        </p:txBody>
      </p:sp>
      <p:sp>
        <p:nvSpPr>
          <p:cNvPr id="3" name="Content Placeholder 2">
            <a:extLst>
              <a:ext uri="{FF2B5EF4-FFF2-40B4-BE49-F238E27FC236}">
                <a16:creationId xmlns:a16="http://schemas.microsoft.com/office/drawing/2014/main" id="{CA55B8B9-C411-06BF-8C01-CC80795212D2}"/>
              </a:ext>
            </a:extLst>
          </p:cNvPr>
          <p:cNvSpPr>
            <a:spLocks noGrp="1"/>
          </p:cNvSpPr>
          <p:nvPr>
            <p:ph sz="quarter" idx="10"/>
          </p:nvPr>
        </p:nvSpPr>
        <p:spPr>
          <a:xfrm>
            <a:off x="584200" y="1435100"/>
            <a:ext cx="5767173" cy="3939540"/>
          </a:xfrm>
        </p:spPr>
        <p:txBody>
          <a:bodyPr/>
          <a:lstStyle/>
          <a:p>
            <a:r>
              <a:rPr lang="en-US" sz="2000" dirty="0"/>
              <a:t>The </a:t>
            </a:r>
            <a:r>
              <a:rPr lang="en-US" sz="2000" dirty="0" err="1"/>
              <a:t>PriorityQueue</a:t>
            </a:r>
            <a:r>
              <a:rPr lang="en-US" sz="2000" dirty="0"/>
              <a:t> solution available on GitHub contains an implementation of this approach. </a:t>
            </a:r>
          </a:p>
          <a:p>
            <a:endParaRPr lang="en-US" sz="2000" dirty="0"/>
          </a:p>
          <a:p>
            <a:r>
              <a:rPr lang="en-US" sz="2000" dirty="0"/>
              <a:t>This solution contains Azure Function projects named </a:t>
            </a:r>
            <a:r>
              <a:rPr lang="en-US" sz="2000" dirty="0" err="1"/>
              <a:t>PriorityQueueConsumerHigh</a:t>
            </a:r>
            <a:r>
              <a:rPr lang="en-US" sz="2000" dirty="0"/>
              <a:t> and </a:t>
            </a:r>
            <a:r>
              <a:rPr lang="en-US" sz="2000" dirty="0" err="1"/>
              <a:t>PriorityQueueConsumerLow</a:t>
            </a:r>
            <a:r>
              <a:rPr lang="en-US" sz="2000" dirty="0"/>
              <a:t>. </a:t>
            </a:r>
          </a:p>
          <a:p>
            <a:endParaRPr lang="en-US" sz="2000" dirty="0"/>
          </a:p>
          <a:p>
            <a:r>
              <a:rPr lang="en-US" sz="2000" dirty="0"/>
              <a:t>These Azure Functions integrate with Azure Service Bus via triggers and bindings, they connect to different subscriptions defined in the </a:t>
            </a:r>
            <a:r>
              <a:rPr lang="en-US" sz="2000" dirty="0" err="1"/>
              <a:t>ServiceBusTrigger</a:t>
            </a:r>
            <a:r>
              <a:rPr lang="en-US" sz="2000" dirty="0"/>
              <a:t> and react to the incoming messages.</a:t>
            </a:r>
          </a:p>
        </p:txBody>
      </p:sp>
      <p:sp>
        <p:nvSpPr>
          <p:cNvPr id="5" name="TextBox 4">
            <a:extLst>
              <a:ext uri="{FF2B5EF4-FFF2-40B4-BE49-F238E27FC236}">
                <a16:creationId xmlns:a16="http://schemas.microsoft.com/office/drawing/2014/main" id="{5ACC9597-9C5E-EA5D-E65A-ACF48F4B6C9A}"/>
              </a:ext>
            </a:extLst>
          </p:cNvPr>
          <p:cNvSpPr txBox="1"/>
          <p:nvPr/>
        </p:nvSpPr>
        <p:spPr>
          <a:xfrm>
            <a:off x="6456406" y="1435100"/>
            <a:ext cx="6759146" cy="2308324"/>
          </a:xfrm>
          <a:prstGeom prst="rect">
            <a:avLst/>
          </a:prstGeom>
          <a:noFill/>
        </p:spPr>
        <p:txBody>
          <a:bodyPr wrap="square">
            <a:spAutoFit/>
          </a:bodyPr>
          <a:lstStyle/>
          <a:p>
            <a:r>
              <a:rPr lang="en-US" sz="1200" dirty="0"/>
              <a:t>public static class </a:t>
            </a:r>
            <a:r>
              <a:rPr lang="en-US" sz="1200" dirty="0" err="1"/>
              <a:t>PriorityQueueConsumerHighFn</a:t>
            </a:r>
            <a:endParaRPr lang="en-US" sz="1200" dirty="0"/>
          </a:p>
          <a:p>
            <a:r>
              <a:rPr lang="en-US" sz="1200" dirty="0"/>
              <a:t>{</a:t>
            </a:r>
          </a:p>
          <a:p>
            <a:r>
              <a:rPr lang="en-US" sz="1200" dirty="0"/>
              <a:t>    [</a:t>
            </a:r>
            <a:r>
              <a:rPr lang="en-US" sz="1200" dirty="0" err="1"/>
              <a:t>FunctionName</a:t>
            </a:r>
            <a:r>
              <a:rPr lang="en-US" sz="1200" dirty="0"/>
              <a:t>("</a:t>
            </a:r>
            <a:r>
              <a:rPr lang="en-US" sz="1200" dirty="0" err="1"/>
              <a:t>HighPriorityQueueConsumerFunction</a:t>
            </a:r>
            <a:r>
              <a:rPr lang="en-US" sz="1200" dirty="0"/>
              <a:t>")]</a:t>
            </a:r>
          </a:p>
          <a:p>
            <a:r>
              <a:rPr lang="en-US" sz="1200" dirty="0"/>
              <a:t>    public static void Run(</a:t>
            </a:r>
          </a:p>
          <a:p>
            <a:r>
              <a:rPr lang="en-US" sz="1200" dirty="0"/>
              <a:t>      [</a:t>
            </a:r>
            <a:r>
              <a:rPr lang="en-US" sz="1200" dirty="0" err="1"/>
              <a:t>ServiceBusTrigger</a:t>
            </a:r>
            <a:r>
              <a:rPr lang="en-US" sz="1200" dirty="0"/>
              <a:t>("messages", "</a:t>
            </a:r>
            <a:r>
              <a:rPr lang="en-US" sz="1200" dirty="0" err="1"/>
              <a:t>highPriority</a:t>
            </a:r>
            <a:r>
              <a:rPr lang="en-US" sz="1200" dirty="0"/>
              <a:t>", Connection =</a:t>
            </a:r>
          </a:p>
          <a:p>
            <a:r>
              <a:rPr lang="en-US" sz="1200" dirty="0"/>
              <a:t>      "</a:t>
            </a:r>
            <a:r>
              <a:rPr lang="en-US" sz="1200" dirty="0" err="1"/>
              <a:t>ServiceBusConnection</a:t>
            </a:r>
            <a:r>
              <a:rPr lang="en-US" sz="1200" dirty="0"/>
              <a:t>")]string </a:t>
            </a:r>
            <a:r>
              <a:rPr lang="en-US" sz="1200" dirty="0" err="1"/>
              <a:t>highPriorityMessage</a:t>
            </a:r>
            <a:r>
              <a:rPr lang="en-US" sz="1200" dirty="0"/>
              <a:t>,</a:t>
            </a:r>
          </a:p>
          <a:p>
            <a:r>
              <a:rPr lang="en-US" sz="1200" dirty="0"/>
              <a:t>      </a:t>
            </a:r>
            <a:r>
              <a:rPr lang="en-US" sz="1200" dirty="0" err="1"/>
              <a:t>ILogger</a:t>
            </a:r>
            <a:r>
              <a:rPr lang="en-US" sz="1200" dirty="0"/>
              <a:t> log)</a:t>
            </a:r>
          </a:p>
          <a:p>
            <a:r>
              <a:rPr lang="en-US" sz="1200" dirty="0"/>
              <a:t>    {</a:t>
            </a:r>
          </a:p>
          <a:p>
            <a:r>
              <a:rPr lang="en-US" sz="1200" dirty="0"/>
              <a:t>        </a:t>
            </a:r>
            <a:r>
              <a:rPr lang="en-US" sz="1200" dirty="0" err="1"/>
              <a:t>log.LogInformation</a:t>
            </a:r>
            <a:r>
              <a:rPr lang="en-US" sz="1200" dirty="0"/>
              <a:t>($"C# ServiceBus topic trigger function processed message: {</a:t>
            </a:r>
            <a:r>
              <a:rPr lang="en-US" sz="1200" dirty="0" err="1"/>
              <a:t>highPriorityMessage</a:t>
            </a:r>
            <a:r>
              <a:rPr lang="en-US" sz="1200" dirty="0"/>
              <a:t>}");</a:t>
            </a:r>
          </a:p>
          <a:p>
            <a:r>
              <a:rPr lang="en-US" sz="1200" dirty="0"/>
              <a:t>    }</a:t>
            </a:r>
          </a:p>
          <a:p>
            <a:r>
              <a:rPr lang="en-US" sz="1200" dirty="0"/>
              <a:t>}</a:t>
            </a:r>
          </a:p>
        </p:txBody>
      </p:sp>
    </p:spTree>
    <p:extLst>
      <p:ext uri="{BB962C8B-B14F-4D97-AF65-F5344CB8AC3E}">
        <p14:creationId xmlns:p14="http://schemas.microsoft.com/office/powerpoint/2010/main" val="44154270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BEFF-31BC-61C9-5E5C-F97A31A34FE4}"/>
              </a:ext>
            </a:extLst>
          </p:cNvPr>
          <p:cNvSpPr>
            <a:spLocks noGrp="1"/>
          </p:cNvSpPr>
          <p:nvPr>
            <p:ph type="title"/>
          </p:nvPr>
        </p:nvSpPr>
        <p:spPr/>
        <p:txBody>
          <a:bodyPr/>
          <a:lstStyle/>
          <a:p>
            <a:r>
              <a:rPr lang="en-US" dirty="0"/>
              <a:t>When to use this pattern</a:t>
            </a:r>
          </a:p>
        </p:txBody>
      </p:sp>
      <p:sp>
        <p:nvSpPr>
          <p:cNvPr id="3" name="Content Placeholder 2">
            <a:extLst>
              <a:ext uri="{FF2B5EF4-FFF2-40B4-BE49-F238E27FC236}">
                <a16:creationId xmlns:a16="http://schemas.microsoft.com/office/drawing/2014/main" id="{CA55B8B9-C411-06BF-8C01-CC80795212D2}"/>
              </a:ext>
            </a:extLst>
          </p:cNvPr>
          <p:cNvSpPr>
            <a:spLocks noGrp="1"/>
          </p:cNvSpPr>
          <p:nvPr>
            <p:ph sz="quarter" idx="10"/>
          </p:nvPr>
        </p:nvSpPr>
        <p:spPr>
          <a:xfrm>
            <a:off x="584200" y="1435100"/>
            <a:ext cx="11018520" cy="1969770"/>
          </a:xfrm>
        </p:spPr>
        <p:txBody>
          <a:bodyPr/>
          <a:lstStyle/>
          <a:p>
            <a:r>
              <a:rPr lang="en-US" sz="2000" dirty="0"/>
              <a:t>An administrator can configure how many instances the functions on the app service consumption can scale out to by configuring the Dynamic Scale out hosting option from the Azure portal; </a:t>
            </a:r>
          </a:p>
          <a:p>
            <a:endParaRPr lang="en-US" sz="2000" dirty="0"/>
          </a:p>
          <a:p>
            <a:r>
              <a:rPr lang="en-US" sz="2000" dirty="0"/>
              <a:t>enforcing a maximum scale-out limit for each function. Typically, there'll be more instances of the </a:t>
            </a:r>
            <a:r>
              <a:rPr lang="en-US" sz="2000" dirty="0" err="1"/>
              <a:t>PriorityQueueConsumerHigh</a:t>
            </a:r>
            <a:r>
              <a:rPr lang="en-US" sz="2000" dirty="0"/>
              <a:t> function than the </a:t>
            </a:r>
            <a:r>
              <a:rPr lang="en-US" sz="2000" dirty="0" err="1"/>
              <a:t>PriorityQueueConsumerLow</a:t>
            </a:r>
            <a:r>
              <a:rPr lang="en-US" sz="2000" dirty="0"/>
              <a:t> function.</a:t>
            </a:r>
          </a:p>
        </p:txBody>
      </p:sp>
    </p:spTree>
    <p:extLst>
      <p:ext uri="{BB962C8B-B14F-4D97-AF65-F5344CB8AC3E}">
        <p14:creationId xmlns:p14="http://schemas.microsoft.com/office/powerpoint/2010/main" val="234295894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BEFF-31BC-61C9-5E5C-F97A31A34FE4}"/>
              </a:ext>
            </a:extLst>
          </p:cNvPr>
          <p:cNvSpPr>
            <a:spLocks noGrp="1"/>
          </p:cNvSpPr>
          <p:nvPr>
            <p:ph type="title"/>
          </p:nvPr>
        </p:nvSpPr>
        <p:spPr/>
        <p:txBody>
          <a:bodyPr/>
          <a:lstStyle/>
          <a:p>
            <a:r>
              <a:rPr lang="en-US" dirty="0"/>
              <a:t>When to use this pattern</a:t>
            </a:r>
          </a:p>
        </p:txBody>
      </p:sp>
      <p:sp>
        <p:nvSpPr>
          <p:cNvPr id="3" name="Content Placeholder 2">
            <a:extLst>
              <a:ext uri="{FF2B5EF4-FFF2-40B4-BE49-F238E27FC236}">
                <a16:creationId xmlns:a16="http://schemas.microsoft.com/office/drawing/2014/main" id="{CA55B8B9-C411-06BF-8C01-CC80795212D2}"/>
              </a:ext>
            </a:extLst>
          </p:cNvPr>
          <p:cNvSpPr>
            <a:spLocks noGrp="1"/>
          </p:cNvSpPr>
          <p:nvPr>
            <p:ph sz="quarter" idx="10"/>
          </p:nvPr>
        </p:nvSpPr>
        <p:spPr>
          <a:xfrm>
            <a:off x="584200" y="1435100"/>
            <a:ext cx="5767173" cy="4862870"/>
          </a:xfrm>
        </p:spPr>
        <p:txBody>
          <a:bodyPr/>
          <a:lstStyle/>
          <a:p>
            <a:r>
              <a:rPr lang="en-US" sz="2000" dirty="0"/>
              <a:t>Another project named </a:t>
            </a:r>
            <a:r>
              <a:rPr lang="en-US" sz="2000" dirty="0" err="1"/>
              <a:t>PriorityQueueSender</a:t>
            </a:r>
            <a:r>
              <a:rPr lang="en-US" sz="2000" dirty="0"/>
              <a:t> contains a time triggered Azure Function configured to run every 30 seconds; </a:t>
            </a:r>
          </a:p>
          <a:p>
            <a:endParaRPr lang="en-US" sz="2000" dirty="0"/>
          </a:p>
          <a:p>
            <a:r>
              <a:rPr lang="en-US" sz="2000" dirty="0"/>
              <a:t>this Azure Function integrates with Azure Service Bus via an output binding and sends batches of low and high priority messages to an </a:t>
            </a:r>
            <a:r>
              <a:rPr lang="en-US" sz="2000" dirty="0" err="1"/>
              <a:t>IAsyncCollector</a:t>
            </a:r>
            <a:r>
              <a:rPr lang="en-US" sz="2000" dirty="0"/>
              <a:t>; </a:t>
            </a:r>
          </a:p>
          <a:p>
            <a:endParaRPr lang="en-US" sz="2000" dirty="0"/>
          </a:p>
          <a:p>
            <a:r>
              <a:rPr lang="en-US" sz="2000" dirty="0"/>
              <a:t>when the function posts messages to the topic associated with the subscriptions used by the </a:t>
            </a:r>
            <a:r>
              <a:rPr lang="en-US" sz="2000" dirty="0" err="1"/>
              <a:t>PriorityQueueConsumerHigh</a:t>
            </a:r>
            <a:r>
              <a:rPr lang="en-US" sz="2000" dirty="0"/>
              <a:t> and </a:t>
            </a:r>
            <a:r>
              <a:rPr lang="en-US" sz="2000" dirty="0" err="1"/>
              <a:t>PriorityQueueConsumerLow</a:t>
            </a:r>
            <a:r>
              <a:rPr lang="en-US" sz="2000" dirty="0"/>
              <a:t> functions, it specifies the priority by using the Priority custom property, as shown in the following code:</a:t>
            </a:r>
          </a:p>
        </p:txBody>
      </p:sp>
      <p:sp>
        <p:nvSpPr>
          <p:cNvPr id="5" name="TextBox 4">
            <a:extLst>
              <a:ext uri="{FF2B5EF4-FFF2-40B4-BE49-F238E27FC236}">
                <a16:creationId xmlns:a16="http://schemas.microsoft.com/office/drawing/2014/main" id="{5ACC9597-9C5E-EA5D-E65A-ACF48F4B6C9A}"/>
              </a:ext>
            </a:extLst>
          </p:cNvPr>
          <p:cNvSpPr txBox="1"/>
          <p:nvPr/>
        </p:nvSpPr>
        <p:spPr>
          <a:xfrm>
            <a:off x="6258698" y="1435100"/>
            <a:ext cx="6759146" cy="4893647"/>
          </a:xfrm>
          <a:prstGeom prst="rect">
            <a:avLst/>
          </a:prstGeom>
          <a:noFill/>
        </p:spPr>
        <p:txBody>
          <a:bodyPr wrap="square">
            <a:spAutoFit/>
          </a:bodyPr>
          <a:lstStyle/>
          <a:p>
            <a:r>
              <a:rPr lang="en-US" sz="1200" dirty="0"/>
              <a:t>public static class </a:t>
            </a:r>
            <a:r>
              <a:rPr lang="en-US" sz="1200" dirty="0" err="1"/>
              <a:t>PriorityQueueSenderFn</a:t>
            </a:r>
            <a:endParaRPr lang="en-US" sz="1200" dirty="0"/>
          </a:p>
          <a:p>
            <a:r>
              <a:rPr lang="en-US" sz="1200" dirty="0"/>
              <a:t>{</a:t>
            </a:r>
          </a:p>
          <a:p>
            <a:r>
              <a:rPr lang="en-US" sz="1200" dirty="0"/>
              <a:t>    [</a:t>
            </a:r>
            <a:r>
              <a:rPr lang="en-US" sz="1200" dirty="0" err="1"/>
              <a:t>FunctionName</a:t>
            </a:r>
            <a:r>
              <a:rPr lang="en-US" sz="1200" dirty="0"/>
              <a:t>("</a:t>
            </a:r>
            <a:r>
              <a:rPr lang="en-US" sz="1200" dirty="0" err="1"/>
              <a:t>PriorityQueueSenderFunction</a:t>
            </a:r>
            <a:r>
              <a:rPr lang="en-US" sz="1200" dirty="0"/>
              <a:t>")]</a:t>
            </a:r>
          </a:p>
          <a:p>
            <a:r>
              <a:rPr lang="en-US" sz="1200" dirty="0"/>
              <a:t>    public static async Task Run(</a:t>
            </a:r>
          </a:p>
          <a:p>
            <a:r>
              <a:rPr lang="en-US" sz="1200" dirty="0"/>
              <a:t>        [</a:t>
            </a:r>
            <a:r>
              <a:rPr lang="en-US" sz="1200" dirty="0" err="1"/>
              <a:t>TimerTrigger</a:t>
            </a:r>
            <a:r>
              <a:rPr lang="en-US" sz="1200" dirty="0"/>
              <a:t>("0,30 * * * * *")] </a:t>
            </a:r>
            <a:r>
              <a:rPr lang="en-US" sz="1200" dirty="0" err="1"/>
              <a:t>TimerInfo</a:t>
            </a:r>
            <a:r>
              <a:rPr lang="en-US" sz="1200" dirty="0"/>
              <a:t> </a:t>
            </a:r>
            <a:r>
              <a:rPr lang="en-US" sz="1200" dirty="0" err="1"/>
              <a:t>myTimer</a:t>
            </a:r>
            <a:r>
              <a:rPr lang="en-US" sz="1200" dirty="0"/>
              <a:t>,</a:t>
            </a:r>
          </a:p>
          <a:p>
            <a:r>
              <a:rPr lang="en-US" sz="1200" dirty="0"/>
              <a:t>        [ServiceBus("messages", Connection = "</a:t>
            </a:r>
            <a:r>
              <a:rPr lang="en-US" sz="1200" dirty="0" err="1"/>
              <a:t>ServiceBusConnection</a:t>
            </a:r>
            <a:r>
              <a:rPr lang="en-US" sz="1200" dirty="0"/>
              <a:t>")] </a:t>
            </a:r>
            <a:r>
              <a:rPr lang="en-US" sz="1200" dirty="0" err="1"/>
              <a:t>IAsyncCollector</a:t>
            </a:r>
            <a:r>
              <a:rPr lang="en-US" sz="1200" dirty="0"/>
              <a:t>&lt;</a:t>
            </a:r>
            <a:r>
              <a:rPr lang="en-US" sz="1200" dirty="0" err="1"/>
              <a:t>ServiceBusMessage</a:t>
            </a:r>
            <a:r>
              <a:rPr lang="en-US" sz="1200" dirty="0"/>
              <a:t>&gt; collector)</a:t>
            </a:r>
          </a:p>
          <a:p>
            <a:r>
              <a:rPr lang="en-US" sz="1200" dirty="0"/>
              <a:t>    {</a:t>
            </a:r>
          </a:p>
          <a:p>
            <a:r>
              <a:rPr lang="en-US" sz="1200" dirty="0"/>
              <a:t>        for (int </a:t>
            </a:r>
            <a:r>
              <a:rPr lang="en-US" sz="1200" dirty="0" err="1"/>
              <a:t>i</a:t>
            </a:r>
            <a:r>
              <a:rPr lang="en-US" sz="1200" dirty="0"/>
              <a:t> = 0; </a:t>
            </a:r>
            <a:r>
              <a:rPr lang="en-US" sz="1200" dirty="0" err="1"/>
              <a:t>i</a:t>
            </a:r>
            <a:r>
              <a:rPr lang="en-US" sz="1200" dirty="0"/>
              <a:t> &lt; 10; </a:t>
            </a:r>
            <a:r>
              <a:rPr lang="en-US" sz="1200" dirty="0" err="1"/>
              <a:t>i</a:t>
            </a:r>
            <a:r>
              <a:rPr lang="en-US" sz="1200" dirty="0"/>
              <a:t>++)</a:t>
            </a:r>
          </a:p>
          <a:p>
            <a:r>
              <a:rPr lang="en-US" sz="1200" dirty="0"/>
              <a:t>        {</a:t>
            </a:r>
          </a:p>
          <a:p>
            <a:r>
              <a:rPr lang="en-US" sz="1200" dirty="0"/>
              <a:t>            var </a:t>
            </a:r>
            <a:r>
              <a:rPr lang="en-US" sz="1200" dirty="0" err="1"/>
              <a:t>messageId</a:t>
            </a:r>
            <a:r>
              <a:rPr lang="en-US" sz="1200" dirty="0"/>
              <a:t> = </a:t>
            </a:r>
            <a:r>
              <a:rPr lang="en-US" sz="1200" dirty="0" err="1"/>
              <a:t>Guid.NewGuid</a:t>
            </a:r>
            <a:r>
              <a:rPr lang="en-US" sz="1200" dirty="0"/>
              <a:t>().</a:t>
            </a:r>
            <a:r>
              <a:rPr lang="en-US" sz="1200" dirty="0" err="1"/>
              <a:t>ToString</a:t>
            </a:r>
            <a:r>
              <a:rPr lang="en-US" sz="1200" dirty="0"/>
              <a:t>();</a:t>
            </a:r>
          </a:p>
          <a:p>
            <a:r>
              <a:rPr lang="en-US" sz="1200" dirty="0"/>
              <a:t>            var </a:t>
            </a:r>
            <a:r>
              <a:rPr lang="en-US" sz="1200" dirty="0" err="1"/>
              <a:t>lpMessage</a:t>
            </a:r>
            <a:r>
              <a:rPr lang="en-US" sz="1200" dirty="0"/>
              <a:t> = new </a:t>
            </a:r>
            <a:r>
              <a:rPr lang="en-US" sz="1200" dirty="0" err="1"/>
              <a:t>ServiceBusMessage</a:t>
            </a:r>
            <a:r>
              <a:rPr lang="en-US" sz="1200" dirty="0"/>
              <a:t>() { MessageId = </a:t>
            </a:r>
            <a:r>
              <a:rPr lang="en-US" sz="1200" dirty="0" err="1"/>
              <a:t>messageId</a:t>
            </a:r>
            <a:r>
              <a:rPr lang="en-US" sz="1200" dirty="0"/>
              <a:t> };</a:t>
            </a:r>
          </a:p>
          <a:p>
            <a:r>
              <a:rPr lang="en-US" sz="1200" dirty="0"/>
              <a:t>            </a:t>
            </a:r>
            <a:r>
              <a:rPr lang="en-US" sz="1200" dirty="0" err="1"/>
              <a:t>lpMessage.ApplicationProperties</a:t>
            </a:r>
            <a:r>
              <a:rPr lang="en-US" sz="1200" dirty="0"/>
              <a:t>["Priority"] = </a:t>
            </a:r>
            <a:r>
              <a:rPr lang="en-US" sz="1200" dirty="0" err="1"/>
              <a:t>Priority.Low</a:t>
            </a:r>
            <a:r>
              <a:rPr lang="en-US" sz="1200" dirty="0"/>
              <a:t>;</a:t>
            </a:r>
          </a:p>
          <a:p>
            <a:r>
              <a:rPr lang="en-US" sz="1200" dirty="0"/>
              <a:t>            </a:t>
            </a:r>
            <a:r>
              <a:rPr lang="en-US" sz="1200" dirty="0" err="1"/>
              <a:t>lpMessage.Body</a:t>
            </a:r>
            <a:r>
              <a:rPr lang="en-US" sz="1200" dirty="0"/>
              <a:t> = </a:t>
            </a:r>
            <a:r>
              <a:rPr lang="en-US" sz="1200" dirty="0" err="1"/>
              <a:t>BinaryData.FromString</a:t>
            </a:r>
            <a:r>
              <a:rPr lang="en-US" sz="1200" dirty="0"/>
              <a:t>($"Low priority message with </a:t>
            </a:r>
          </a:p>
          <a:p>
            <a:r>
              <a:rPr lang="en-US" sz="1200" dirty="0"/>
              <a:t>            Id: {</a:t>
            </a:r>
            <a:r>
              <a:rPr lang="en-US" sz="1200" dirty="0" err="1"/>
              <a:t>messageId</a:t>
            </a:r>
            <a:r>
              <a:rPr lang="en-US" sz="1200" dirty="0"/>
              <a:t>}");</a:t>
            </a:r>
          </a:p>
          <a:p>
            <a:r>
              <a:rPr lang="en-US" sz="1200" dirty="0"/>
              <a:t>            await </a:t>
            </a:r>
            <a:r>
              <a:rPr lang="en-US" sz="1200" dirty="0" err="1"/>
              <a:t>collector.AddAsync</a:t>
            </a:r>
            <a:r>
              <a:rPr lang="en-US" sz="1200" dirty="0"/>
              <a:t>(</a:t>
            </a:r>
            <a:r>
              <a:rPr lang="en-US" sz="1200" dirty="0" err="1"/>
              <a:t>lpMessage</a:t>
            </a:r>
            <a:r>
              <a:rPr lang="en-US" sz="1200" dirty="0"/>
              <a:t>);</a:t>
            </a:r>
          </a:p>
          <a:p>
            <a:endParaRPr lang="en-US" sz="1200" dirty="0"/>
          </a:p>
          <a:p>
            <a:r>
              <a:rPr lang="en-US" sz="1200" dirty="0"/>
              <a:t>            </a:t>
            </a:r>
            <a:r>
              <a:rPr lang="en-US" sz="1200" dirty="0" err="1"/>
              <a:t>messageId</a:t>
            </a:r>
            <a:r>
              <a:rPr lang="en-US" sz="1200" dirty="0"/>
              <a:t> = </a:t>
            </a:r>
            <a:r>
              <a:rPr lang="en-US" sz="1200" dirty="0" err="1"/>
              <a:t>Guid.NewGuid</a:t>
            </a:r>
            <a:r>
              <a:rPr lang="en-US" sz="1200" dirty="0"/>
              <a:t>().</a:t>
            </a:r>
            <a:r>
              <a:rPr lang="en-US" sz="1200" dirty="0" err="1"/>
              <a:t>ToString</a:t>
            </a:r>
            <a:r>
              <a:rPr lang="en-US" sz="1200" dirty="0"/>
              <a:t>();</a:t>
            </a:r>
          </a:p>
          <a:p>
            <a:r>
              <a:rPr lang="en-US" sz="1200" dirty="0"/>
              <a:t>            var </a:t>
            </a:r>
            <a:r>
              <a:rPr lang="en-US" sz="1200" dirty="0" err="1"/>
              <a:t>hpMessage</a:t>
            </a:r>
            <a:r>
              <a:rPr lang="en-US" sz="1200" dirty="0"/>
              <a:t> = new </a:t>
            </a:r>
            <a:r>
              <a:rPr lang="en-US" sz="1200" dirty="0" err="1"/>
              <a:t>ServiceBusMessage</a:t>
            </a:r>
            <a:r>
              <a:rPr lang="en-US" sz="1200" dirty="0"/>
              <a:t>() { MessageId = </a:t>
            </a:r>
            <a:r>
              <a:rPr lang="en-US" sz="1200" dirty="0" err="1"/>
              <a:t>messageId</a:t>
            </a:r>
            <a:r>
              <a:rPr lang="en-US" sz="1200" dirty="0"/>
              <a:t> };</a:t>
            </a:r>
          </a:p>
          <a:p>
            <a:r>
              <a:rPr lang="en-US" sz="1200" dirty="0"/>
              <a:t>            </a:t>
            </a:r>
            <a:r>
              <a:rPr lang="en-US" sz="1200" dirty="0" err="1"/>
              <a:t>hpMessage.ApplicationProperties</a:t>
            </a:r>
            <a:r>
              <a:rPr lang="en-US" sz="1200" dirty="0"/>
              <a:t>["Priority"] = </a:t>
            </a:r>
            <a:r>
              <a:rPr lang="en-US" sz="1200" dirty="0" err="1"/>
              <a:t>Priority.High</a:t>
            </a:r>
            <a:r>
              <a:rPr lang="en-US" sz="1200" dirty="0"/>
              <a:t>;</a:t>
            </a:r>
          </a:p>
          <a:p>
            <a:r>
              <a:rPr lang="en-US" sz="1200" dirty="0"/>
              <a:t>            </a:t>
            </a:r>
            <a:r>
              <a:rPr lang="en-US" sz="1200" dirty="0" err="1"/>
              <a:t>hpMessage.Body</a:t>
            </a:r>
            <a:r>
              <a:rPr lang="en-US" sz="1200" dirty="0"/>
              <a:t> = </a:t>
            </a:r>
            <a:r>
              <a:rPr lang="en-US" sz="1200" dirty="0" err="1"/>
              <a:t>BinaryData.FromString</a:t>
            </a:r>
            <a:r>
              <a:rPr lang="en-US" sz="1200" dirty="0"/>
              <a:t>($"High priority message with </a:t>
            </a:r>
          </a:p>
          <a:p>
            <a:r>
              <a:rPr lang="en-US" sz="1200" dirty="0"/>
              <a:t>            Id: {</a:t>
            </a:r>
            <a:r>
              <a:rPr lang="en-US" sz="1200" dirty="0" err="1"/>
              <a:t>messageId</a:t>
            </a:r>
            <a:r>
              <a:rPr lang="en-US" sz="1200" dirty="0"/>
              <a:t>}");</a:t>
            </a:r>
          </a:p>
          <a:p>
            <a:r>
              <a:rPr lang="en-US" sz="1200" dirty="0"/>
              <a:t>            await </a:t>
            </a:r>
            <a:r>
              <a:rPr lang="en-US" sz="1200" dirty="0" err="1"/>
              <a:t>collector.AddAsync</a:t>
            </a:r>
            <a:r>
              <a:rPr lang="en-US" sz="1200" dirty="0"/>
              <a:t>(</a:t>
            </a:r>
            <a:r>
              <a:rPr lang="en-US" sz="1200" dirty="0" err="1"/>
              <a:t>hpMessage</a:t>
            </a:r>
            <a:r>
              <a:rPr lang="en-US" sz="1200" dirty="0"/>
              <a:t>);</a:t>
            </a:r>
          </a:p>
          <a:p>
            <a:r>
              <a:rPr lang="en-US" sz="1200" dirty="0"/>
              <a:t>        }</a:t>
            </a:r>
          </a:p>
          <a:p>
            <a:r>
              <a:rPr lang="en-US" sz="1200" dirty="0"/>
              <a:t>    }</a:t>
            </a:r>
          </a:p>
          <a:p>
            <a:r>
              <a:rPr lang="en-US" sz="1200" dirty="0"/>
              <a:t>}</a:t>
            </a:r>
          </a:p>
        </p:txBody>
      </p:sp>
    </p:spTree>
    <p:extLst>
      <p:ext uri="{BB962C8B-B14F-4D97-AF65-F5344CB8AC3E}">
        <p14:creationId xmlns:p14="http://schemas.microsoft.com/office/powerpoint/2010/main" val="350802837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96FA-D425-38CE-D694-EC6E32329F5A}"/>
              </a:ext>
            </a:extLst>
          </p:cNvPr>
          <p:cNvSpPr>
            <a:spLocks noGrp="1"/>
          </p:cNvSpPr>
          <p:nvPr>
            <p:ph type="title"/>
          </p:nvPr>
        </p:nvSpPr>
        <p:spPr/>
        <p:txBody>
          <a:bodyPr/>
          <a:lstStyle/>
          <a:p>
            <a:r>
              <a:rPr lang="en-US" dirty="0"/>
              <a:t>When to use this pattern</a:t>
            </a:r>
          </a:p>
        </p:txBody>
      </p:sp>
      <p:sp>
        <p:nvSpPr>
          <p:cNvPr id="3" name="Content Placeholder 2">
            <a:extLst>
              <a:ext uri="{FF2B5EF4-FFF2-40B4-BE49-F238E27FC236}">
                <a16:creationId xmlns:a16="http://schemas.microsoft.com/office/drawing/2014/main" id="{069C26FB-6AA0-02DB-7586-1D7AEC27086D}"/>
              </a:ext>
            </a:extLst>
          </p:cNvPr>
          <p:cNvSpPr>
            <a:spLocks noGrp="1"/>
          </p:cNvSpPr>
          <p:nvPr>
            <p:ph sz="quarter" idx="10"/>
          </p:nvPr>
        </p:nvSpPr>
        <p:spPr>
          <a:xfrm>
            <a:off x="584200" y="1435100"/>
            <a:ext cx="11018838" cy="4222694"/>
          </a:xfrm>
        </p:spPr>
        <p:txBody>
          <a:bodyPr/>
          <a:lstStyle/>
          <a:p>
            <a:r>
              <a:rPr lang="en-US" dirty="0"/>
              <a:t>There's nothing special about the designation of high and low-priority messages in this example. </a:t>
            </a:r>
          </a:p>
          <a:p>
            <a:endParaRPr lang="en-US" dirty="0"/>
          </a:p>
          <a:p>
            <a:r>
              <a:rPr lang="en-US" dirty="0"/>
              <a:t>They're simply labels specified as properties in each message, and are used to direct messages to a specific subscription. </a:t>
            </a:r>
          </a:p>
          <a:p>
            <a:endParaRPr lang="en-US" dirty="0"/>
          </a:p>
          <a:p>
            <a:r>
              <a:rPr lang="en-US" dirty="0"/>
              <a:t>If additional priorities are required, it's relatively easy to create further subscriptions and pools of consumer processes to handle these priorities.</a:t>
            </a:r>
          </a:p>
        </p:txBody>
      </p:sp>
    </p:spTree>
    <p:extLst>
      <p:ext uri="{BB962C8B-B14F-4D97-AF65-F5344CB8AC3E}">
        <p14:creationId xmlns:p14="http://schemas.microsoft.com/office/powerpoint/2010/main" val="16420291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Queue-Based Load Leveling pattern</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p:txBody>
          <a:bodyPr/>
          <a:lstStyle/>
          <a:p>
            <a:r>
              <a:rPr lang="en-US" dirty="0"/>
              <a:t>Buffer Pattern</a:t>
            </a:r>
          </a:p>
        </p:txBody>
      </p:sp>
    </p:spTree>
    <p:extLst>
      <p:ext uri="{BB962C8B-B14F-4D97-AF65-F5344CB8AC3E}">
        <p14:creationId xmlns:p14="http://schemas.microsoft.com/office/powerpoint/2010/main" val="10514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4A21-AD47-4940-95DF-2038510988A7}"/>
              </a:ext>
            </a:extLst>
          </p:cNvPr>
          <p:cNvSpPr>
            <a:spLocks noGrp="1"/>
          </p:cNvSpPr>
          <p:nvPr>
            <p:ph type="title"/>
          </p:nvPr>
        </p:nvSpPr>
        <p:spPr/>
        <p:txBody>
          <a:bodyPr/>
          <a:lstStyle/>
          <a:p>
            <a:r>
              <a:rPr lang="en-US" dirty="0"/>
              <a:t>Queue-Based Load Leveling pattern</a:t>
            </a:r>
          </a:p>
        </p:txBody>
      </p:sp>
      <p:sp>
        <p:nvSpPr>
          <p:cNvPr id="3" name="Content Placeholder 2">
            <a:extLst>
              <a:ext uri="{FF2B5EF4-FFF2-40B4-BE49-F238E27FC236}">
                <a16:creationId xmlns:a16="http://schemas.microsoft.com/office/drawing/2014/main" id="{EA1F617C-EEA2-404A-858A-5D13C88C142F}"/>
              </a:ext>
            </a:extLst>
          </p:cNvPr>
          <p:cNvSpPr>
            <a:spLocks noGrp="1"/>
          </p:cNvSpPr>
          <p:nvPr>
            <p:ph sz="quarter" idx="10"/>
          </p:nvPr>
        </p:nvSpPr>
        <p:spPr>
          <a:xfrm>
            <a:off x="584200" y="1435100"/>
            <a:ext cx="11018838" cy="2757678"/>
          </a:xfrm>
        </p:spPr>
        <p:txBody>
          <a:bodyPr/>
          <a:lstStyle/>
          <a:p>
            <a:r>
              <a:rPr lang="en-US" dirty="0"/>
              <a:t>Use a queue that acts as a buffer between a task and a service it invokes in order to smooth intermittent heavy loads that can cause the service to fail or the task to time out. </a:t>
            </a:r>
          </a:p>
          <a:p>
            <a:endParaRPr lang="en-US" dirty="0"/>
          </a:p>
          <a:p>
            <a:r>
              <a:rPr lang="en-US" dirty="0"/>
              <a:t>This can help to minimize the impact of peaks in demand on availability and responsiveness for both the task and the service.</a:t>
            </a:r>
          </a:p>
        </p:txBody>
      </p:sp>
    </p:spTree>
    <p:extLst>
      <p:ext uri="{BB962C8B-B14F-4D97-AF65-F5344CB8AC3E}">
        <p14:creationId xmlns:p14="http://schemas.microsoft.com/office/powerpoint/2010/main" val="391267322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841E-628B-69F8-6145-8EAE1F084239}"/>
              </a:ext>
            </a:extLst>
          </p:cNvPr>
          <p:cNvSpPr>
            <a:spLocks noGrp="1"/>
          </p:cNvSpPr>
          <p:nvPr>
            <p:ph type="title"/>
          </p:nvPr>
        </p:nvSpPr>
        <p:spPr>
          <a:xfrm>
            <a:off x="588263" y="457200"/>
            <a:ext cx="11018520" cy="553998"/>
          </a:xfrm>
        </p:spPr>
        <p:txBody>
          <a:bodyPr/>
          <a:lstStyle/>
          <a:p>
            <a:r>
              <a:rPr lang="en-US" dirty="0"/>
              <a:t>Context and problem</a:t>
            </a:r>
          </a:p>
        </p:txBody>
      </p:sp>
      <p:sp>
        <p:nvSpPr>
          <p:cNvPr id="3" name="Content Placeholder 2">
            <a:extLst>
              <a:ext uri="{FF2B5EF4-FFF2-40B4-BE49-F238E27FC236}">
                <a16:creationId xmlns:a16="http://schemas.microsoft.com/office/drawing/2014/main" id="{10321AEA-8ED6-BFAA-9DF3-CB7116B9E5E3}"/>
              </a:ext>
            </a:extLst>
          </p:cNvPr>
          <p:cNvSpPr>
            <a:spLocks noGrp="1"/>
          </p:cNvSpPr>
          <p:nvPr>
            <p:ph sz="quarter" idx="10"/>
          </p:nvPr>
        </p:nvSpPr>
        <p:spPr>
          <a:xfrm>
            <a:off x="584200" y="1435100"/>
            <a:ext cx="11018838" cy="5232202"/>
          </a:xfrm>
        </p:spPr>
        <p:txBody>
          <a:bodyPr/>
          <a:lstStyle/>
          <a:p>
            <a:r>
              <a:rPr lang="en-US" sz="2000" dirty="0"/>
              <a:t>Many solutions in the cloud involve running tasks that invoke services. </a:t>
            </a:r>
          </a:p>
          <a:p>
            <a:endParaRPr lang="en-US" sz="2000" dirty="0"/>
          </a:p>
          <a:p>
            <a:r>
              <a:rPr lang="en-US" sz="2000" dirty="0"/>
              <a:t>If a service is subjected to intermittent heavy loads, it can cause performance or reliability issues.</a:t>
            </a:r>
          </a:p>
          <a:p>
            <a:endParaRPr lang="en-US" sz="2000" dirty="0"/>
          </a:p>
          <a:p>
            <a:r>
              <a:rPr lang="en-US" sz="2000" dirty="0"/>
              <a:t>A service could be part of the same solution as the tasks that use it, or it could be a third-party service providing access to frequently used resources such as a cache or a storage service. </a:t>
            </a:r>
          </a:p>
          <a:p>
            <a:endParaRPr lang="en-US" sz="2000" dirty="0"/>
          </a:p>
          <a:p>
            <a:r>
              <a:rPr lang="en-US" sz="2000" dirty="0"/>
              <a:t>Service is used by a number of tasks running concurrently, it can be difficult to predict the volume of requests to the service at any time.</a:t>
            </a:r>
          </a:p>
          <a:p>
            <a:endParaRPr lang="en-US" sz="2000" dirty="0"/>
          </a:p>
          <a:p>
            <a:r>
              <a:rPr lang="en-US" sz="2000" dirty="0"/>
              <a:t>A service might experience peaks in demand that cause it to overload and be unable to respond to requests in a timely manner.</a:t>
            </a:r>
          </a:p>
          <a:p>
            <a:endParaRPr lang="en-US" sz="2000" dirty="0"/>
          </a:p>
          <a:p>
            <a:r>
              <a:rPr lang="en-US" sz="2000" dirty="0"/>
              <a:t> Flooding a service with a large number of concurrent requests can also result in the service failing if it's unable to handle the contention these requests cause.</a:t>
            </a:r>
          </a:p>
        </p:txBody>
      </p:sp>
    </p:spTree>
    <p:extLst>
      <p:ext uri="{BB962C8B-B14F-4D97-AF65-F5344CB8AC3E}">
        <p14:creationId xmlns:p14="http://schemas.microsoft.com/office/powerpoint/2010/main" val="390119209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B741E-37D3-F957-7794-072C8EB26A9F}"/>
              </a:ext>
            </a:extLst>
          </p:cNvPr>
          <p:cNvPicPr>
            <a:picLocks noChangeAspect="1"/>
          </p:cNvPicPr>
          <p:nvPr/>
        </p:nvPicPr>
        <p:blipFill>
          <a:blip r:embed="rId2"/>
          <a:stretch>
            <a:fillRect/>
          </a:stretch>
        </p:blipFill>
        <p:spPr>
          <a:xfrm>
            <a:off x="8175836" y="3253154"/>
            <a:ext cx="3943395" cy="1399102"/>
          </a:xfrm>
          <a:prstGeom prst="rect">
            <a:avLst/>
          </a:prstGeom>
        </p:spPr>
      </p:pic>
      <p:sp>
        <p:nvSpPr>
          <p:cNvPr id="2" name="Title 1">
            <a:extLst>
              <a:ext uri="{FF2B5EF4-FFF2-40B4-BE49-F238E27FC236}">
                <a16:creationId xmlns:a16="http://schemas.microsoft.com/office/drawing/2014/main" id="{933C1DEF-C98E-F722-C550-65539577A83F}"/>
              </a:ext>
            </a:extLst>
          </p:cNvPr>
          <p:cNvSpPr>
            <a:spLocks noGrp="1"/>
          </p:cNvSpPr>
          <p:nvPr>
            <p:ph type="title"/>
          </p:nvPr>
        </p:nvSpPr>
        <p:spPr>
          <a:xfrm>
            <a:off x="588263" y="457200"/>
            <a:ext cx="11018520" cy="553998"/>
          </a:xfrm>
        </p:spPr>
        <p:txBody>
          <a:bodyPr/>
          <a:lstStyle/>
          <a:p>
            <a:r>
              <a:rPr lang="en-US" dirty="0"/>
              <a:t>Solution</a:t>
            </a:r>
          </a:p>
        </p:txBody>
      </p:sp>
      <p:sp>
        <p:nvSpPr>
          <p:cNvPr id="3" name="Content Placeholder 2">
            <a:extLst>
              <a:ext uri="{FF2B5EF4-FFF2-40B4-BE49-F238E27FC236}">
                <a16:creationId xmlns:a16="http://schemas.microsoft.com/office/drawing/2014/main" id="{D051CE9C-A7C4-EA01-2E3F-E018696B7034}"/>
              </a:ext>
            </a:extLst>
          </p:cNvPr>
          <p:cNvSpPr>
            <a:spLocks noGrp="1"/>
          </p:cNvSpPr>
          <p:nvPr>
            <p:ph sz="quarter" idx="10"/>
          </p:nvPr>
        </p:nvSpPr>
        <p:spPr>
          <a:xfrm>
            <a:off x="584200" y="1435100"/>
            <a:ext cx="8120185" cy="5687711"/>
          </a:xfrm>
        </p:spPr>
        <p:txBody>
          <a:bodyPr/>
          <a:lstStyle/>
          <a:p>
            <a:r>
              <a:rPr lang="en-US" sz="1800" dirty="0"/>
              <a:t>Refactor the solution and introduce a queue between the task and the service. </a:t>
            </a:r>
          </a:p>
          <a:p>
            <a:endParaRPr lang="en-US" sz="1800" dirty="0"/>
          </a:p>
          <a:p>
            <a:r>
              <a:rPr lang="en-US" sz="1800" dirty="0"/>
              <a:t>The task and the service run asynchronously. </a:t>
            </a:r>
          </a:p>
          <a:p>
            <a:endParaRPr lang="en-US" sz="1800" dirty="0"/>
          </a:p>
          <a:p>
            <a:r>
              <a:rPr lang="en-US" sz="1800" dirty="0"/>
              <a:t>The task posts a message containing the data required by the service to a queue. </a:t>
            </a:r>
          </a:p>
          <a:p>
            <a:endParaRPr lang="en-US" sz="1800" dirty="0"/>
          </a:p>
          <a:p>
            <a:r>
              <a:rPr lang="en-US" sz="1800" dirty="0"/>
              <a:t>The queue acts as a buffer, storing the message until it's retrieved by the service. </a:t>
            </a:r>
          </a:p>
          <a:p>
            <a:endParaRPr lang="en-US" sz="1800" dirty="0"/>
          </a:p>
          <a:p>
            <a:r>
              <a:rPr lang="en-US" sz="1800" dirty="0"/>
              <a:t>The service retrieves the messages from the queue and processes them. </a:t>
            </a:r>
          </a:p>
          <a:p>
            <a:endParaRPr lang="en-US" sz="1800" dirty="0"/>
          </a:p>
          <a:p>
            <a:r>
              <a:rPr lang="en-US" sz="1800" dirty="0"/>
              <a:t>Requests from a number of tasks, which can be generated at a highly variable rate, can be passed to the service through the same message queue. </a:t>
            </a:r>
          </a:p>
          <a:p>
            <a:endParaRPr lang="en-US" sz="1800" dirty="0"/>
          </a:p>
          <a:p>
            <a:r>
              <a:rPr lang="en-US" sz="1800" dirty="0"/>
              <a:t>This figure shows using a queue to level the load on a service</a:t>
            </a:r>
            <a:r>
              <a:rPr lang="en-US" sz="2000" dirty="0"/>
              <a:t>.</a:t>
            </a:r>
          </a:p>
        </p:txBody>
      </p:sp>
    </p:spTree>
    <p:extLst>
      <p:ext uri="{BB962C8B-B14F-4D97-AF65-F5344CB8AC3E}">
        <p14:creationId xmlns:p14="http://schemas.microsoft.com/office/powerpoint/2010/main" val="107045516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60D06-6D55-7A52-548E-F31D70F9B838}"/>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E50B90F9-3D46-E6FB-1F96-E13603205DBF}"/>
              </a:ext>
            </a:extLst>
          </p:cNvPr>
          <p:cNvSpPr>
            <a:spLocks noGrp="1"/>
          </p:cNvSpPr>
          <p:nvPr>
            <p:ph sz="quarter" idx="10"/>
          </p:nvPr>
        </p:nvSpPr>
        <p:spPr>
          <a:xfrm>
            <a:off x="584200" y="1435100"/>
            <a:ext cx="11018838" cy="5238357"/>
          </a:xfrm>
        </p:spPr>
        <p:txBody>
          <a:bodyPr/>
          <a:lstStyle/>
          <a:p>
            <a:r>
              <a:rPr lang="en-US" sz="2000" dirty="0"/>
              <a:t>The queue decouples the tasks from the service, and the service can handle the messages at its own pace regardless of the volume of requests from concurrent tasks. </a:t>
            </a:r>
          </a:p>
          <a:p>
            <a:endParaRPr lang="en-US" sz="2000" dirty="0"/>
          </a:p>
          <a:p>
            <a:r>
              <a:rPr lang="en-US" sz="2000" dirty="0"/>
              <a:t>Additionally, there's no delay to a task if the service isn't available at the time it posts a message to the queue.</a:t>
            </a:r>
          </a:p>
          <a:p>
            <a:endParaRPr lang="en-US" sz="2000" dirty="0"/>
          </a:p>
          <a:p>
            <a:pPr marL="0" indent="0">
              <a:buNone/>
            </a:pPr>
            <a:r>
              <a:rPr lang="en-US" sz="2000" dirty="0"/>
              <a:t>This pattern provides the following benefits:</a:t>
            </a:r>
          </a:p>
          <a:p>
            <a:pPr lvl="1"/>
            <a:r>
              <a:rPr lang="en-US" sz="1800" dirty="0"/>
              <a:t>It can help to maximize availability because delays arising in services won't have an immediate and direct impact on the application, which can continue to post messages to the queue even when the service isn't available or isn't currently processing messages.</a:t>
            </a:r>
          </a:p>
          <a:p>
            <a:pPr lvl="1"/>
            <a:endParaRPr lang="en-US" sz="1800" dirty="0"/>
          </a:p>
          <a:p>
            <a:pPr lvl="1"/>
            <a:r>
              <a:rPr lang="en-US" sz="1800" dirty="0"/>
              <a:t>It can help to maximize scalability because both the number of queues and the number of services can be varied to meet demand.</a:t>
            </a:r>
          </a:p>
          <a:p>
            <a:pPr lvl="1"/>
            <a:endParaRPr lang="en-US" sz="1800" dirty="0"/>
          </a:p>
          <a:p>
            <a:pPr lvl="1"/>
            <a:r>
              <a:rPr lang="en-US" sz="1800" dirty="0"/>
              <a:t>It can help to control costs because the number of service instances deployed only have to be adequate to meet average load rather than the peak load.</a:t>
            </a:r>
          </a:p>
        </p:txBody>
      </p:sp>
    </p:spTree>
    <p:extLst>
      <p:ext uri="{BB962C8B-B14F-4D97-AF65-F5344CB8AC3E}">
        <p14:creationId xmlns:p14="http://schemas.microsoft.com/office/powerpoint/2010/main" val="18119756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5EC2-E6E1-4729-9A4F-AE779DAA82C7}"/>
              </a:ext>
            </a:extLst>
          </p:cNvPr>
          <p:cNvSpPr>
            <a:spLocks noGrp="1"/>
          </p:cNvSpPr>
          <p:nvPr>
            <p:ph type="title"/>
          </p:nvPr>
        </p:nvSpPr>
        <p:spPr/>
        <p:txBody>
          <a:bodyPr/>
          <a:lstStyle/>
          <a:p>
            <a:r>
              <a:rPr lang="en-US" dirty="0"/>
              <a:t>Azure Service Bus</a:t>
            </a:r>
          </a:p>
        </p:txBody>
      </p:sp>
      <p:sp>
        <p:nvSpPr>
          <p:cNvPr id="3" name="Content Placeholder 2">
            <a:extLst>
              <a:ext uri="{FF2B5EF4-FFF2-40B4-BE49-F238E27FC236}">
                <a16:creationId xmlns:a16="http://schemas.microsoft.com/office/drawing/2014/main" id="{A333E1D5-EDA0-4596-BAC6-8E222A2B7786}"/>
              </a:ext>
            </a:extLst>
          </p:cNvPr>
          <p:cNvSpPr>
            <a:spLocks noGrp="1"/>
          </p:cNvSpPr>
          <p:nvPr>
            <p:ph sz="quarter" idx="10"/>
          </p:nvPr>
        </p:nvSpPr>
        <p:spPr>
          <a:xfrm>
            <a:off x="584200" y="1435100"/>
            <a:ext cx="11018838" cy="4542782"/>
          </a:xfrm>
        </p:spPr>
        <p:txBody>
          <a:bodyPr/>
          <a:lstStyle/>
          <a:p>
            <a:pPr marL="0" indent="0">
              <a:buNone/>
            </a:pPr>
            <a:r>
              <a:rPr lang="en-US" dirty="0"/>
              <a:t>Azure Service Bus is a fully managed enterprise message broker with message queues and publish-subscribe topics (in a namespace).</a:t>
            </a:r>
          </a:p>
          <a:p>
            <a:pPr marL="0" indent="0">
              <a:buNone/>
            </a:pPr>
            <a:endParaRPr lang="en-US" dirty="0"/>
          </a:p>
          <a:p>
            <a:pPr marL="0" indent="0">
              <a:buNone/>
            </a:pPr>
            <a:r>
              <a:rPr lang="en-US" dirty="0"/>
              <a:t>Service Bus is used to decouple applications and services from each other, providing the following benefits:</a:t>
            </a:r>
          </a:p>
          <a:p>
            <a:endParaRPr lang="en-US" dirty="0"/>
          </a:p>
          <a:p>
            <a:pPr lvl="1"/>
            <a:r>
              <a:rPr lang="en-US" sz="2400" dirty="0"/>
              <a:t>Load-balancing work across competing workers</a:t>
            </a:r>
          </a:p>
          <a:p>
            <a:pPr lvl="1"/>
            <a:r>
              <a:rPr lang="en-US" sz="2400" dirty="0"/>
              <a:t>Safely routing and transferring data and control across service and application boundaries</a:t>
            </a:r>
          </a:p>
          <a:p>
            <a:pPr lvl="1"/>
            <a:r>
              <a:rPr lang="en-US" sz="2400" dirty="0"/>
              <a:t>Coordinating transactional work that requires a high-degree of reliability</a:t>
            </a:r>
          </a:p>
        </p:txBody>
      </p:sp>
    </p:spTree>
    <p:extLst>
      <p:ext uri="{BB962C8B-B14F-4D97-AF65-F5344CB8AC3E}">
        <p14:creationId xmlns:p14="http://schemas.microsoft.com/office/powerpoint/2010/main" val="4005172743"/>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03EB5-42B1-DD57-BF91-F80C764A0CD1}"/>
              </a:ext>
            </a:extLst>
          </p:cNvPr>
          <p:cNvSpPr>
            <a:spLocks noGrp="1"/>
          </p:cNvSpPr>
          <p:nvPr>
            <p:ph type="title"/>
          </p:nvPr>
        </p:nvSpPr>
        <p:spPr/>
        <p:txBody>
          <a:bodyPr/>
          <a:lstStyle/>
          <a:p>
            <a:r>
              <a:rPr lang="en-US" dirty="0"/>
              <a:t>Throttling</a:t>
            </a:r>
          </a:p>
        </p:txBody>
      </p:sp>
      <p:sp>
        <p:nvSpPr>
          <p:cNvPr id="3" name="Content Placeholder 2">
            <a:extLst>
              <a:ext uri="{FF2B5EF4-FFF2-40B4-BE49-F238E27FC236}">
                <a16:creationId xmlns:a16="http://schemas.microsoft.com/office/drawing/2014/main" id="{6118B045-B090-0FE6-B790-6A6B0A423554}"/>
              </a:ext>
            </a:extLst>
          </p:cNvPr>
          <p:cNvSpPr>
            <a:spLocks noGrp="1"/>
          </p:cNvSpPr>
          <p:nvPr>
            <p:ph sz="quarter" idx="10"/>
          </p:nvPr>
        </p:nvSpPr>
        <p:spPr>
          <a:xfrm>
            <a:off x="584200" y="1435100"/>
            <a:ext cx="11018838" cy="3360920"/>
          </a:xfrm>
        </p:spPr>
        <p:txBody>
          <a:bodyPr/>
          <a:lstStyle/>
          <a:p>
            <a:r>
              <a:rPr lang="en-US" dirty="0"/>
              <a:t>Some services implement throttling when demand reaches a threshold beyond which the system could fail. </a:t>
            </a:r>
          </a:p>
          <a:p>
            <a:endParaRPr lang="en-US" dirty="0"/>
          </a:p>
          <a:p>
            <a:r>
              <a:rPr lang="en-US" dirty="0"/>
              <a:t>Throttling can reduce the functionality available. </a:t>
            </a:r>
          </a:p>
          <a:p>
            <a:endParaRPr lang="en-US" dirty="0"/>
          </a:p>
          <a:p>
            <a:r>
              <a:rPr lang="en-US" dirty="0"/>
              <a:t>You can implement load leveling with these services to ensure that this threshold isn't reached.</a:t>
            </a:r>
          </a:p>
        </p:txBody>
      </p:sp>
    </p:spTree>
    <p:extLst>
      <p:ext uri="{BB962C8B-B14F-4D97-AF65-F5344CB8AC3E}">
        <p14:creationId xmlns:p14="http://schemas.microsoft.com/office/powerpoint/2010/main" val="153858147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EAF0-C356-D084-B4F4-10A50CD70126}"/>
              </a:ext>
            </a:extLst>
          </p:cNvPr>
          <p:cNvSpPr>
            <a:spLocks noGrp="1"/>
          </p:cNvSpPr>
          <p:nvPr>
            <p:ph type="title"/>
          </p:nvPr>
        </p:nvSpPr>
        <p:spPr>
          <a:xfrm>
            <a:off x="588263" y="457200"/>
            <a:ext cx="11018520" cy="553998"/>
          </a:xfrm>
        </p:spPr>
        <p:txBody>
          <a:bodyPr/>
          <a:lstStyle/>
          <a:p>
            <a:r>
              <a:rPr lang="en-US" dirty="0"/>
              <a:t>Issues and considerations</a:t>
            </a:r>
          </a:p>
        </p:txBody>
      </p:sp>
      <p:sp>
        <p:nvSpPr>
          <p:cNvPr id="3" name="Content Placeholder 2">
            <a:extLst>
              <a:ext uri="{FF2B5EF4-FFF2-40B4-BE49-F238E27FC236}">
                <a16:creationId xmlns:a16="http://schemas.microsoft.com/office/drawing/2014/main" id="{8378ACCC-4DBC-61D8-2074-0882D6CAE98C}"/>
              </a:ext>
            </a:extLst>
          </p:cNvPr>
          <p:cNvSpPr>
            <a:spLocks noGrp="1"/>
          </p:cNvSpPr>
          <p:nvPr>
            <p:ph sz="quarter" idx="10"/>
          </p:nvPr>
        </p:nvSpPr>
        <p:spPr>
          <a:xfrm>
            <a:off x="584200" y="1435100"/>
            <a:ext cx="11018838" cy="4136517"/>
          </a:xfrm>
        </p:spPr>
        <p:txBody>
          <a:bodyPr/>
          <a:lstStyle/>
          <a:p>
            <a:r>
              <a:rPr lang="en-US" sz="2400" dirty="0"/>
              <a:t>Consider the following points when deciding how to implement this pattern:</a:t>
            </a:r>
          </a:p>
          <a:p>
            <a:endParaRPr lang="en-US" sz="2400" dirty="0"/>
          </a:p>
          <a:p>
            <a:r>
              <a:rPr lang="en-US" sz="2400" dirty="0"/>
              <a:t>It's necessary to implement application logic that controls the rate at which services handle messages to avoid overwhelming the target resource. </a:t>
            </a:r>
          </a:p>
          <a:p>
            <a:endParaRPr lang="en-US" sz="2400" dirty="0"/>
          </a:p>
          <a:p>
            <a:r>
              <a:rPr lang="en-US" sz="2400" dirty="0"/>
              <a:t>Avoid passing spikes in demand to the next stage of the system. </a:t>
            </a:r>
          </a:p>
          <a:p>
            <a:endParaRPr lang="en-US" sz="2400" dirty="0"/>
          </a:p>
          <a:p>
            <a:r>
              <a:rPr lang="en-US" sz="2400" dirty="0"/>
              <a:t>Test the system under load to ensure that it provides the required leveling, and adjust the number of queues and the number of service instances that handle messages to achieve this.</a:t>
            </a:r>
          </a:p>
        </p:txBody>
      </p:sp>
    </p:spTree>
    <p:extLst>
      <p:ext uri="{BB962C8B-B14F-4D97-AF65-F5344CB8AC3E}">
        <p14:creationId xmlns:p14="http://schemas.microsoft.com/office/powerpoint/2010/main" val="178631378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EAF0-C356-D084-B4F4-10A50CD70126}"/>
              </a:ext>
            </a:extLst>
          </p:cNvPr>
          <p:cNvSpPr>
            <a:spLocks noGrp="1"/>
          </p:cNvSpPr>
          <p:nvPr>
            <p:ph type="title"/>
          </p:nvPr>
        </p:nvSpPr>
        <p:spPr>
          <a:xfrm>
            <a:off x="588263" y="457200"/>
            <a:ext cx="11018520" cy="553998"/>
          </a:xfrm>
        </p:spPr>
        <p:txBody>
          <a:bodyPr/>
          <a:lstStyle/>
          <a:p>
            <a:r>
              <a:rPr lang="en-US" dirty="0"/>
              <a:t>Issues and considerations</a:t>
            </a:r>
          </a:p>
        </p:txBody>
      </p:sp>
      <p:sp>
        <p:nvSpPr>
          <p:cNvPr id="3" name="Content Placeholder 2">
            <a:extLst>
              <a:ext uri="{FF2B5EF4-FFF2-40B4-BE49-F238E27FC236}">
                <a16:creationId xmlns:a16="http://schemas.microsoft.com/office/drawing/2014/main" id="{8378ACCC-4DBC-61D8-2074-0882D6CAE98C}"/>
              </a:ext>
            </a:extLst>
          </p:cNvPr>
          <p:cNvSpPr>
            <a:spLocks noGrp="1"/>
          </p:cNvSpPr>
          <p:nvPr>
            <p:ph sz="quarter" idx="10"/>
          </p:nvPr>
        </p:nvSpPr>
        <p:spPr>
          <a:xfrm>
            <a:off x="584200" y="1435100"/>
            <a:ext cx="11018838" cy="5084469"/>
          </a:xfrm>
        </p:spPr>
        <p:txBody>
          <a:bodyPr/>
          <a:lstStyle/>
          <a:p>
            <a:r>
              <a:rPr lang="en-US" sz="2400" dirty="0"/>
              <a:t>Message queues are a one-way communication mechanism. </a:t>
            </a:r>
          </a:p>
          <a:p>
            <a:endParaRPr lang="en-US" sz="2400" dirty="0"/>
          </a:p>
          <a:p>
            <a:r>
              <a:rPr lang="en-US" sz="2400" dirty="0"/>
              <a:t>If a task expects a reply from a service, it might be necessary to implement a mechanism that the service can use to send a response.</a:t>
            </a:r>
          </a:p>
          <a:p>
            <a:endParaRPr lang="en-US" sz="2400" dirty="0"/>
          </a:p>
          <a:p>
            <a:r>
              <a:rPr lang="en-US" sz="2400" dirty="0"/>
              <a:t> For more information, see the </a:t>
            </a:r>
            <a:r>
              <a:rPr lang="en-US" sz="2400" dirty="0">
                <a:hlinkClick r:id="rId2"/>
              </a:rPr>
              <a:t>Asynchronous Messaging Primer</a:t>
            </a:r>
            <a:r>
              <a:rPr lang="en-US" sz="2400" dirty="0"/>
              <a:t>.</a:t>
            </a:r>
          </a:p>
          <a:p>
            <a:endParaRPr lang="en-US" sz="2400" dirty="0"/>
          </a:p>
          <a:p>
            <a:r>
              <a:rPr lang="en-US" sz="2400" dirty="0"/>
              <a:t>Be careful if you apply autoscaling to services that are listening for requests on the queue. </a:t>
            </a:r>
          </a:p>
          <a:p>
            <a:endParaRPr lang="en-US" sz="2400" dirty="0"/>
          </a:p>
          <a:p>
            <a:r>
              <a:rPr lang="en-US" sz="2400" dirty="0"/>
              <a:t>This can result in increased contention for any resources that these services share and diminish the effectiveness of using the queue to level the load</a:t>
            </a:r>
            <a:r>
              <a:rPr lang="en-US" dirty="0"/>
              <a:t>.</a:t>
            </a:r>
          </a:p>
        </p:txBody>
      </p:sp>
    </p:spTree>
    <p:extLst>
      <p:ext uri="{BB962C8B-B14F-4D97-AF65-F5344CB8AC3E}">
        <p14:creationId xmlns:p14="http://schemas.microsoft.com/office/powerpoint/2010/main" val="226847507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FA02-5747-0440-83B0-3A381078C04F}"/>
              </a:ext>
            </a:extLst>
          </p:cNvPr>
          <p:cNvSpPr>
            <a:spLocks noGrp="1"/>
          </p:cNvSpPr>
          <p:nvPr>
            <p:ph type="title"/>
          </p:nvPr>
        </p:nvSpPr>
        <p:spPr>
          <a:xfrm>
            <a:off x="588263" y="457200"/>
            <a:ext cx="11018520" cy="553998"/>
          </a:xfrm>
        </p:spPr>
        <p:txBody>
          <a:bodyPr/>
          <a:lstStyle/>
          <a:p>
            <a:r>
              <a:rPr lang="en-US" dirty="0"/>
              <a:t>When to use this pattern</a:t>
            </a:r>
          </a:p>
        </p:txBody>
      </p:sp>
      <p:sp>
        <p:nvSpPr>
          <p:cNvPr id="3" name="Content Placeholder 2">
            <a:extLst>
              <a:ext uri="{FF2B5EF4-FFF2-40B4-BE49-F238E27FC236}">
                <a16:creationId xmlns:a16="http://schemas.microsoft.com/office/drawing/2014/main" id="{E25DDADE-6C3C-A8DE-C15A-7E868298D39F}"/>
              </a:ext>
            </a:extLst>
          </p:cNvPr>
          <p:cNvSpPr>
            <a:spLocks noGrp="1"/>
          </p:cNvSpPr>
          <p:nvPr>
            <p:ph sz="quarter" idx="10"/>
          </p:nvPr>
        </p:nvSpPr>
        <p:spPr>
          <a:xfrm>
            <a:off x="584200" y="1435100"/>
            <a:ext cx="11018838" cy="2326791"/>
          </a:xfrm>
        </p:spPr>
        <p:txBody>
          <a:bodyPr/>
          <a:lstStyle/>
          <a:p>
            <a:r>
              <a:rPr lang="en-US" dirty="0"/>
              <a:t>This pattern is useful to any application that uses services that are subject to overloading.</a:t>
            </a:r>
          </a:p>
          <a:p>
            <a:endParaRPr lang="en-US" dirty="0"/>
          </a:p>
          <a:p>
            <a:r>
              <a:rPr lang="en-US" dirty="0"/>
              <a:t>This pattern isn't useful if the application expects a response from the service with minimal latency.</a:t>
            </a:r>
          </a:p>
        </p:txBody>
      </p:sp>
    </p:spTree>
    <p:extLst>
      <p:ext uri="{BB962C8B-B14F-4D97-AF65-F5344CB8AC3E}">
        <p14:creationId xmlns:p14="http://schemas.microsoft.com/office/powerpoint/2010/main" val="57517237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5184CE-324E-3290-0A6F-768DAD67C095}"/>
              </a:ext>
            </a:extLst>
          </p:cNvPr>
          <p:cNvPicPr>
            <a:picLocks noChangeAspect="1"/>
          </p:cNvPicPr>
          <p:nvPr/>
        </p:nvPicPr>
        <p:blipFill>
          <a:blip r:embed="rId2"/>
          <a:stretch>
            <a:fillRect/>
          </a:stretch>
        </p:blipFill>
        <p:spPr>
          <a:xfrm>
            <a:off x="5896117" y="1881553"/>
            <a:ext cx="6038748" cy="3894993"/>
          </a:xfrm>
          <a:prstGeom prst="rect">
            <a:avLst/>
          </a:prstGeom>
        </p:spPr>
      </p:pic>
      <p:sp>
        <p:nvSpPr>
          <p:cNvPr id="2" name="Title 1">
            <a:extLst>
              <a:ext uri="{FF2B5EF4-FFF2-40B4-BE49-F238E27FC236}">
                <a16:creationId xmlns:a16="http://schemas.microsoft.com/office/drawing/2014/main" id="{608BFA02-5747-0440-83B0-3A381078C04F}"/>
              </a:ext>
            </a:extLst>
          </p:cNvPr>
          <p:cNvSpPr>
            <a:spLocks noGrp="1"/>
          </p:cNvSpPr>
          <p:nvPr>
            <p:ph type="title"/>
          </p:nvPr>
        </p:nvSpPr>
        <p:spPr>
          <a:xfrm>
            <a:off x="588263" y="457200"/>
            <a:ext cx="11018520" cy="553998"/>
          </a:xfrm>
        </p:spPr>
        <p:txBody>
          <a:bodyPr/>
          <a:lstStyle/>
          <a:p>
            <a:r>
              <a:rPr lang="en-US" dirty="0"/>
              <a:t>When to use this pattern</a:t>
            </a:r>
          </a:p>
        </p:txBody>
      </p:sp>
      <p:sp>
        <p:nvSpPr>
          <p:cNvPr id="3" name="Content Placeholder 2">
            <a:extLst>
              <a:ext uri="{FF2B5EF4-FFF2-40B4-BE49-F238E27FC236}">
                <a16:creationId xmlns:a16="http://schemas.microsoft.com/office/drawing/2014/main" id="{E25DDADE-6C3C-A8DE-C15A-7E868298D39F}"/>
              </a:ext>
            </a:extLst>
          </p:cNvPr>
          <p:cNvSpPr>
            <a:spLocks noGrp="1"/>
          </p:cNvSpPr>
          <p:nvPr>
            <p:ph sz="quarter" idx="10"/>
          </p:nvPr>
        </p:nvSpPr>
        <p:spPr>
          <a:xfrm>
            <a:off x="584200" y="1435100"/>
            <a:ext cx="6238631" cy="4062651"/>
          </a:xfrm>
        </p:spPr>
        <p:txBody>
          <a:bodyPr/>
          <a:lstStyle/>
          <a:p>
            <a:pPr marL="0" indent="0">
              <a:buNone/>
            </a:pPr>
            <a:r>
              <a:rPr lang="en-US" sz="2000" b="1" dirty="0"/>
              <a:t>Example</a:t>
            </a:r>
          </a:p>
          <a:p>
            <a:pPr marL="0" indent="0">
              <a:buNone/>
            </a:pPr>
            <a:endParaRPr lang="en-US" sz="2000" dirty="0"/>
          </a:p>
          <a:p>
            <a:r>
              <a:rPr lang="en-US" sz="2000" dirty="0"/>
              <a:t>A web app writes data to an external data store. </a:t>
            </a:r>
          </a:p>
          <a:p>
            <a:endParaRPr lang="en-US" sz="2000" dirty="0"/>
          </a:p>
          <a:p>
            <a:r>
              <a:rPr lang="en-US" sz="2000" dirty="0"/>
              <a:t>If a large number of instances of the web app run concurrently, the data store might be unable to respond to requests quickly enough, causing requests to time out, be throttled, or otherwise fail. </a:t>
            </a:r>
          </a:p>
          <a:p>
            <a:endParaRPr lang="en-US" sz="2000" dirty="0"/>
          </a:p>
          <a:p>
            <a:r>
              <a:rPr lang="en-US" sz="2000" dirty="0"/>
              <a:t>The following diagram shows a data store being overwhelmed by a large number of concurrent requests from instances of an application.</a:t>
            </a:r>
          </a:p>
        </p:txBody>
      </p:sp>
    </p:spTree>
    <p:extLst>
      <p:ext uri="{BB962C8B-B14F-4D97-AF65-F5344CB8AC3E}">
        <p14:creationId xmlns:p14="http://schemas.microsoft.com/office/powerpoint/2010/main" val="92199960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6FD18F-F066-AD7E-8B4C-E9C1C1062925}"/>
              </a:ext>
            </a:extLst>
          </p:cNvPr>
          <p:cNvPicPr>
            <a:picLocks noChangeAspect="1"/>
          </p:cNvPicPr>
          <p:nvPr/>
        </p:nvPicPr>
        <p:blipFill>
          <a:blip r:embed="rId2"/>
          <a:stretch>
            <a:fillRect/>
          </a:stretch>
        </p:blipFill>
        <p:spPr>
          <a:xfrm>
            <a:off x="6374780" y="2046639"/>
            <a:ext cx="5510783" cy="3376261"/>
          </a:xfrm>
          <a:prstGeom prst="rect">
            <a:avLst/>
          </a:prstGeom>
        </p:spPr>
      </p:pic>
      <p:sp>
        <p:nvSpPr>
          <p:cNvPr id="2" name="Title 1">
            <a:extLst>
              <a:ext uri="{FF2B5EF4-FFF2-40B4-BE49-F238E27FC236}">
                <a16:creationId xmlns:a16="http://schemas.microsoft.com/office/drawing/2014/main" id="{608BFA02-5747-0440-83B0-3A381078C04F}"/>
              </a:ext>
            </a:extLst>
          </p:cNvPr>
          <p:cNvSpPr>
            <a:spLocks noGrp="1"/>
          </p:cNvSpPr>
          <p:nvPr>
            <p:ph type="title"/>
          </p:nvPr>
        </p:nvSpPr>
        <p:spPr>
          <a:xfrm>
            <a:off x="588263" y="457200"/>
            <a:ext cx="11018520" cy="553998"/>
          </a:xfrm>
        </p:spPr>
        <p:txBody>
          <a:bodyPr/>
          <a:lstStyle/>
          <a:p>
            <a:r>
              <a:rPr lang="en-US" dirty="0"/>
              <a:t>When to use this pattern</a:t>
            </a:r>
          </a:p>
        </p:txBody>
      </p:sp>
      <p:sp>
        <p:nvSpPr>
          <p:cNvPr id="3" name="Content Placeholder 2">
            <a:extLst>
              <a:ext uri="{FF2B5EF4-FFF2-40B4-BE49-F238E27FC236}">
                <a16:creationId xmlns:a16="http://schemas.microsoft.com/office/drawing/2014/main" id="{E25DDADE-6C3C-A8DE-C15A-7E868298D39F}"/>
              </a:ext>
            </a:extLst>
          </p:cNvPr>
          <p:cNvSpPr>
            <a:spLocks noGrp="1"/>
          </p:cNvSpPr>
          <p:nvPr>
            <p:ph sz="quarter" idx="10"/>
          </p:nvPr>
        </p:nvSpPr>
        <p:spPr>
          <a:xfrm>
            <a:off x="584200" y="1435100"/>
            <a:ext cx="5510783" cy="4905958"/>
          </a:xfrm>
        </p:spPr>
        <p:txBody>
          <a:bodyPr/>
          <a:lstStyle/>
          <a:p>
            <a:pPr marL="0" indent="0">
              <a:buNone/>
            </a:pPr>
            <a:r>
              <a:rPr lang="en-US" sz="2000" b="1" dirty="0"/>
              <a:t>Solution</a:t>
            </a:r>
          </a:p>
          <a:p>
            <a:pPr marL="0" indent="0">
              <a:buNone/>
            </a:pPr>
            <a:endParaRPr lang="en-US" sz="1800" dirty="0"/>
          </a:p>
          <a:p>
            <a:r>
              <a:rPr lang="en-US" sz="1800" dirty="0"/>
              <a:t>To resolve this, you can use a queue to level the load between the application instances and the data store. </a:t>
            </a:r>
          </a:p>
          <a:p>
            <a:endParaRPr lang="en-US" sz="1800" dirty="0"/>
          </a:p>
          <a:p>
            <a:r>
              <a:rPr lang="en-US" sz="1800" dirty="0"/>
              <a:t>An Azure Functions app reads the messages from the queue and performs the read/write requests to the data store. </a:t>
            </a:r>
          </a:p>
          <a:p>
            <a:endParaRPr lang="en-US" sz="1800" dirty="0"/>
          </a:p>
          <a:p>
            <a:r>
              <a:rPr lang="en-US" sz="1800" dirty="0"/>
              <a:t>The application logic in the function app can control the rate at which it passes requests to the data store, to prevent the store from being overwhelmed. </a:t>
            </a:r>
          </a:p>
          <a:p>
            <a:endParaRPr lang="en-US" sz="1800" dirty="0"/>
          </a:p>
          <a:p>
            <a:r>
              <a:rPr lang="en-US" sz="1800" dirty="0"/>
              <a:t>(Otherwise the function app will just re-introduce the same problem at the back end.)</a:t>
            </a:r>
          </a:p>
        </p:txBody>
      </p:sp>
    </p:spTree>
    <p:extLst>
      <p:ext uri="{BB962C8B-B14F-4D97-AF65-F5344CB8AC3E}">
        <p14:creationId xmlns:p14="http://schemas.microsoft.com/office/powerpoint/2010/main" val="120830755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Slide header</a:t>
            </a:r>
          </a:p>
        </p:txBody>
      </p:sp>
      <p:sp>
        <p:nvSpPr>
          <p:cNvPr id="3" name="Text Placeholder 2">
            <a:extLst>
              <a:ext uri="{FF2B5EF4-FFF2-40B4-BE49-F238E27FC236}">
                <a16:creationId xmlns:a16="http://schemas.microsoft.com/office/drawing/2014/main" id="{21196056-EBEA-694E-9069-387687873D94}"/>
              </a:ext>
            </a:extLst>
          </p:cNvPr>
          <p:cNvSpPr>
            <a:spLocks noGrp="1"/>
          </p:cNvSpPr>
          <p:nvPr>
            <p:ph type="body" sz="quarter" idx="16"/>
          </p:nvPr>
        </p:nvSpPr>
        <p:spPr/>
        <p:txBody>
          <a:bodyPr/>
          <a:lstStyle/>
          <a:p>
            <a:r>
              <a:rPr lang="en-US" dirty="0"/>
              <a:t>Column header</a:t>
            </a:r>
          </a:p>
        </p:txBody>
      </p:sp>
      <p:sp>
        <p:nvSpPr>
          <p:cNvPr id="4" name="Text Placeholder 3">
            <a:extLst>
              <a:ext uri="{FF2B5EF4-FFF2-40B4-BE49-F238E27FC236}">
                <a16:creationId xmlns:a16="http://schemas.microsoft.com/office/drawing/2014/main" id="{8FF945EB-BE39-754B-80AA-9A95303354CC}"/>
              </a:ext>
            </a:extLst>
          </p:cNvPr>
          <p:cNvSpPr>
            <a:spLocks noGrp="1"/>
          </p:cNvSpPr>
          <p:nvPr>
            <p:ph type="body" sz="quarter" idx="14"/>
          </p:nvPr>
        </p:nvSpPr>
        <p:spPr/>
        <p:txBody>
          <a:bodyPr/>
          <a:lstStyle/>
          <a:p>
            <a:r>
              <a:rPr lang="en-US" dirty="0"/>
              <a:t>Bullet points or text</a:t>
            </a:r>
          </a:p>
        </p:txBody>
      </p:sp>
      <p:sp>
        <p:nvSpPr>
          <p:cNvPr id="5" name="Text Placeholder 4">
            <a:extLst>
              <a:ext uri="{FF2B5EF4-FFF2-40B4-BE49-F238E27FC236}">
                <a16:creationId xmlns:a16="http://schemas.microsoft.com/office/drawing/2014/main" id="{D1B1E14F-B5AC-2D4A-A7D5-86C125E1FB09}"/>
              </a:ext>
            </a:extLst>
          </p:cNvPr>
          <p:cNvSpPr>
            <a:spLocks noGrp="1"/>
          </p:cNvSpPr>
          <p:nvPr>
            <p:ph type="body" sz="quarter" idx="17"/>
          </p:nvPr>
        </p:nvSpPr>
        <p:spPr/>
        <p:txBody>
          <a:bodyPr/>
          <a:lstStyle/>
          <a:p>
            <a:r>
              <a:rPr lang="en-US" dirty="0"/>
              <a:t>Column header</a:t>
            </a:r>
          </a:p>
        </p:txBody>
      </p:sp>
      <p:sp>
        <p:nvSpPr>
          <p:cNvPr id="6" name="Text Placeholder 5">
            <a:extLst>
              <a:ext uri="{FF2B5EF4-FFF2-40B4-BE49-F238E27FC236}">
                <a16:creationId xmlns:a16="http://schemas.microsoft.com/office/drawing/2014/main" id="{0A43638F-3D7A-D64D-B6B2-7F17F76A7F65}"/>
              </a:ext>
            </a:extLst>
          </p:cNvPr>
          <p:cNvSpPr>
            <a:spLocks noGrp="1"/>
          </p:cNvSpPr>
          <p:nvPr>
            <p:ph type="body" sz="quarter" idx="15"/>
          </p:nvPr>
        </p:nvSpPr>
        <p:spPr/>
        <p:txBody>
          <a:bodyPr/>
          <a:lstStyle/>
          <a:p>
            <a:r>
              <a:rPr lang="en-US" dirty="0"/>
              <a:t>Bullet points or text</a:t>
            </a:r>
          </a:p>
          <a:p>
            <a:endParaRPr lang="en-US" dirty="0"/>
          </a:p>
        </p:txBody>
      </p:sp>
      <p:sp>
        <p:nvSpPr>
          <p:cNvPr id="7" name="Text Placeholder 6">
            <a:extLst>
              <a:ext uri="{FF2B5EF4-FFF2-40B4-BE49-F238E27FC236}">
                <a16:creationId xmlns:a16="http://schemas.microsoft.com/office/drawing/2014/main" id="{1F0BBD8D-683B-A443-BD72-297CD48A06BD}"/>
              </a:ext>
            </a:extLst>
          </p:cNvPr>
          <p:cNvSpPr>
            <a:spLocks noGrp="1"/>
          </p:cNvSpPr>
          <p:nvPr>
            <p:ph type="body" sz="quarter" idx="18"/>
          </p:nvPr>
        </p:nvSpPr>
        <p:spPr/>
        <p:txBody>
          <a:bodyPr/>
          <a:lstStyle/>
          <a:p>
            <a:r>
              <a:rPr lang="en-US" dirty="0"/>
              <a:t>Column header</a:t>
            </a:r>
          </a:p>
        </p:txBody>
      </p:sp>
      <p:sp>
        <p:nvSpPr>
          <p:cNvPr id="8" name="Text Placeholder 7">
            <a:extLst>
              <a:ext uri="{FF2B5EF4-FFF2-40B4-BE49-F238E27FC236}">
                <a16:creationId xmlns:a16="http://schemas.microsoft.com/office/drawing/2014/main" id="{7FA60893-1679-6642-9B41-B961560FCB1A}"/>
              </a:ext>
            </a:extLst>
          </p:cNvPr>
          <p:cNvSpPr>
            <a:spLocks noGrp="1"/>
          </p:cNvSpPr>
          <p:nvPr>
            <p:ph type="body" sz="quarter" idx="19"/>
          </p:nvPr>
        </p:nvSpPr>
        <p:spPr/>
        <p:txBody>
          <a:bodyPr/>
          <a:lstStyle/>
          <a:p>
            <a:r>
              <a:rPr lang="en-US" dirty="0"/>
              <a:t>Bullet points or text</a:t>
            </a:r>
          </a:p>
          <a:p>
            <a:endParaRPr lang="en-US" dirty="0"/>
          </a:p>
        </p:txBody>
      </p:sp>
      <p:sp>
        <p:nvSpPr>
          <p:cNvPr id="9" name="Text Placeholder 8">
            <a:extLst>
              <a:ext uri="{FF2B5EF4-FFF2-40B4-BE49-F238E27FC236}">
                <a16:creationId xmlns:a16="http://schemas.microsoft.com/office/drawing/2014/main" id="{C4CE26EA-A115-E94F-ABF3-621599B5BB07}"/>
              </a:ext>
            </a:extLst>
          </p:cNvPr>
          <p:cNvSpPr>
            <a:spLocks noGrp="1"/>
          </p:cNvSpPr>
          <p:nvPr>
            <p:ph type="body" sz="quarter" idx="20"/>
          </p:nvPr>
        </p:nvSpPr>
        <p:spPr/>
        <p:txBody>
          <a:bodyPr/>
          <a:lstStyle/>
          <a:p>
            <a:r>
              <a:rPr lang="en-US" dirty="0"/>
              <a:t>Column header</a:t>
            </a:r>
          </a:p>
        </p:txBody>
      </p:sp>
      <p:sp>
        <p:nvSpPr>
          <p:cNvPr id="10" name="Text Placeholder 9">
            <a:extLst>
              <a:ext uri="{FF2B5EF4-FFF2-40B4-BE49-F238E27FC236}">
                <a16:creationId xmlns:a16="http://schemas.microsoft.com/office/drawing/2014/main" id="{98783926-B4A5-9042-A429-23A443A47632}"/>
              </a:ext>
            </a:extLst>
          </p:cNvPr>
          <p:cNvSpPr>
            <a:spLocks noGrp="1"/>
          </p:cNvSpPr>
          <p:nvPr>
            <p:ph type="body" sz="quarter" idx="21"/>
          </p:nvPr>
        </p:nvSpPr>
        <p:spPr/>
        <p:txBody>
          <a:bodyPr/>
          <a:lstStyle/>
          <a:p>
            <a:r>
              <a:rPr lang="en-US" dirty="0"/>
              <a:t>Bullet points or text</a:t>
            </a:r>
          </a:p>
          <a:p>
            <a:endParaRPr lang="en-US" dirty="0"/>
          </a:p>
        </p:txBody>
      </p:sp>
    </p:spTree>
    <p:extLst>
      <p:ext uri="{BB962C8B-B14F-4D97-AF65-F5344CB8AC3E}">
        <p14:creationId xmlns:p14="http://schemas.microsoft.com/office/powerpoint/2010/main" val="2681360341"/>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Slide header</a:t>
            </a:r>
          </a:p>
        </p:txBody>
      </p:sp>
      <p:grpSp>
        <p:nvGrpSpPr>
          <p:cNvPr id="32" name="Group 31" descr="Icon location">
            <a:extLst>
              <a:ext uri="{FF2B5EF4-FFF2-40B4-BE49-F238E27FC236}">
                <a16:creationId xmlns:a16="http://schemas.microsoft.com/office/drawing/2014/main" id="{2BFC89BE-9262-EB4A-9802-78857E15CE6A}"/>
              </a:ext>
            </a:extLst>
          </p:cNvPr>
          <p:cNvGrpSpPr/>
          <p:nvPr/>
        </p:nvGrpSpPr>
        <p:grpSpPr>
          <a:xfrm>
            <a:off x="584200" y="2765950"/>
            <a:ext cx="658800" cy="658800"/>
            <a:chOff x="584200" y="3560884"/>
            <a:chExt cx="659875" cy="659875"/>
          </a:xfrm>
        </p:grpSpPr>
        <p:grpSp>
          <p:nvGrpSpPr>
            <p:cNvPr id="33" name="Group 32">
              <a:extLst>
                <a:ext uri="{FF2B5EF4-FFF2-40B4-BE49-F238E27FC236}">
                  <a16:creationId xmlns:a16="http://schemas.microsoft.com/office/drawing/2014/main" id="{1F9646CC-DCF3-3A43-A3F5-7E005E9D7469}"/>
                </a:ext>
              </a:extLst>
            </p:cNvPr>
            <p:cNvGrpSpPr/>
            <p:nvPr/>
          </p:nvGrpSpPr>
          <p:grpSpPr>
            <a:xfrm>
              <a:off x="584200" y="3560884"/>
              <a:ext cx="659875" cy="659875"/>
              <a:chOff x="584200" y="3560884"/>
              <a:chExt cx="659875" cy="659875"/>
            </a:xfrm>
          </p:grpSpPr>
          <p:sp>
            <p:nvSpPr>
              <p:cNvPr id="35" name="Oval 34">
                <a:extLst>
                  <a:ext uri="{FF2B5EF4-FFF2-40B4-BE49-F238E27FC236}">
                    <a16:creationId xmlns:a16="http://schemas.microsoft.com/office/drawing/2014/main" id="{F397FD9D-6D80-954C-BC1A-458DE07B2FC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36" name="Oval 35">
                <a:extLst>
                  <a:ext uri="{FF2B5EF4-FFF2-40B4-BE49-F238E27FC236}">
                    <a16:creationId xmlns:a16="http://schemas.microsoft.com/office/drawing/2014/main" id="{95D061AB-DAE2-E842-92B6-7272403AD442}"/>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34" name="Book_2" title="Icon of a book and a pencil">
              <a:extLst>
                <a:ext uri="{FF2B5EF4-FFF2-40B4-BE49-F238E27FC236}">
                  <a16:creationId xmlns:a16="http://schemas.microsoft.com/office/drawing/2014/main" id="{FD64F7C8-C26F-F549-883F-D0B55FEBCE63}"/>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 name="Text Placeholder 3">
            <a:extLst>
              <a:ext uri="{FF2B5EF4-FFF2-40B4-BE49-F238E27FC236}">
                <a16:creationId xmlns:a16="http://schemas.microsoft.com/office/drawing/2014/main" id="{433F8392-5480-FF42-9547-66A97587E76C}"/>
              </a:ext>
            </a:extLst>
          </p:cNvPr>
          <p:cNvSpPr txBox="1">
            <a:spLocks/>
          </p:cNvSpPr>
          <p:nvPr/>
        </p:nvSpPr>
        <p:spPr>
          <a:xfrm>
            <a:off x="1354412" y="2654711"/>
            <a:ext cx="1761851"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27" name="Group 26" descr="Icon location">
            <a:extLst>
              <a:ext uri="{FF2B5EF4-FFF2-40B4-BE49-F238E27FC236}">
                <a16:creationId xmlns:a16="http://schemas.microsoft.com/office/drawing/2014/main" id="{BC6737E9-9D06-4544-A63F-14A8B7C4D4CE}"/>
              </a:ext>
            </a:extLst>
          </p:cNvPr>
          <p:cNvGrpSpPr/>
          <p:nvPr/>
        </p:nvGrpSpPr>
        <p:grpSpPr>
          <a:xfrm>
            <a:off x="3413125" y="2765950"/>
            <a:ext cx="658800" cy="658800"/>
            <a:chOff x="2470150" y="3560884"/>
            <a:chExt cx="659875" cy="659875"/>
          </a:xfrm>
        </p:grpSpPr>
        <p:grpSp>
          <p:nvGrpSpPr>
            <p:cNvPr id="28" name="Group 27">
              <a:extLst>
                <a:ext uri="{FF2B5EF4-FFF2-40B4-BE49-F238E27FC236}">
                  <a16:creationId xmlns:a16="http://schemas.microsoft.com/office/drawing/2014/main" id="{A2893A94-A1FF-AC40-B4A1-AB66B17961FA}"/>
                </a:ext>
              </a:extLst>
            </p:cNvPr>
            <p:cNvGrpSpPr/>
            <p:nvPr/>
          </p:nvGrpSpPr>
          <p:grpSpPr>
            <a:xfrm>
              <a:off x="2470150" y="3560884"/>
              <a:ext cx="659875" cy="659875"/>
              <a:chOff x="584200" y="3560884"/>
              <a:chExt cx="659875" cy="659875"/>
            </a:xfrm>
          </p:grpSpPr>
          <p:sp>
            <p:nvSpPr>
              <p:cNvPr id="30" name="Oval 29">
                <a:extLst>
                  <a:ext uri="{FF2B5EF4-FFF2-40B4-BE49-F238E27FC236}">
                    <a16:creationId xmlns:a16="http://schemas.microsoft.com/office/drawing/2014/main" id="{B9328C02-EF7B-274A-AF5E-739BD904F880}"/>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31" name="Oval 30">
                <a:extLst>
                  <a:ext uri="{FF2B5EF4-FFF2-40B4-BE49-F238E27FC236}">
                    <a16:creationId xmlns:a16="http://schemas.microsoft.com/office/drawing/2014/main" id="{23E72D67-ACD3-374B-8B49-2167B0289F6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29" name="Brain_3" title="Icon of a brain">
              <a:extLst>
                <a:ext uri="{FF2B5EF4-FFF2-40B4-BE49-F238E27FC236}">
                  <a16:creationId xmlns:a16="http://schemas.microsoft.com/office/drawing/2014/main" id="{E63FD142-D2EF-4348-8A85-7187EEE3ED71}"/>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8" name="Text Placeholder 3">
            <a:extLst>
              <a:ext uri="{FF2B5EF4-FFF2-40B4-BE49-F238E27FC236}">
                <a16:creationId xmlns:a16="http://schemas.microsoft.com/office/drawing/2014/main" id="{3B1CC68B-A0FF-534E-B6A1-BEDE6C13C3FF}"/>
              </a:ext>
            </a:extLst>
          </p:cNvPr>
          <p:cNvSpPr txBox="1">
            <a:spLocks/>
          </p:cNvSpPr>
          <p:nvPr/>
        </p:nvSpPr>
        <p:spPr>
          <a:xfrm>
            <a:off x="4184924" y="2636838"/>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42" name="Group 41" descr="Icon location">
            <a:extLst>
              <a:ext uri="{FF2B5EF4-FFF2-40B4-BE49-F238E27FC236}">
                <a16:creationId xmlns:a16="http://schemas.microsoft.com/office/drawing/2014/main" id="{B6FA8D1D-90C7-D04A-99AE-97AEF97B27D2}"/>
              </a:ext>
            </a:extLst>
          </p:cNvPr>
          <p:cNvGrpSpPr/>
          <p:nvPr/>
        </p:nvGrpSpPr>
        <p:grpSpPr>
          <a:xfrm>
            <a:off x="6245225" y="2765950"/>
            <a:ext cx="658800" cy="658800"/>
            <a:chOff x="4358213" y="3560884"/>
            <a:chExt cx="659875" cy="659875"/>
          </a:xfrm>
        </p:grpSpPr>
        <p:grpSp>
          <p:nvGrpSpPr>
            <p:cNvPr id="43" name="Group 42">
              <a:extLst>
                <a:ext uri="{FF2B5EF4-FFF2-40B4-BE49-F238E27FC236}">
                  <a16:creationId xmlns:a16="http://schemas.microsoft.com/office/drawing/2014/main" id="{6AD15DBE-00D3-5B47-BA43-3A2F873E0273}"/>
                </a:ext>
              </a:extLst>
            </p:cNvPr>
            <p:cNvGrpSpPr/>
            <p:nvPr/>
          </p:nvGrpSpPr>
          <p:grpSpPr>
            <a:xfrm>
              <a:off x="4358213" y="3560884"/>
              <a:ext cx="659875" cy="659875"/>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44" name="Relationship_F003" title="Icon of three boxes connected by lines">
              <a:extLst>
                <a:ext uri="{FF2B5EF4-FFF2-40B4-BE49-F238E27FC236}">
                  <a16:creationId xmlns:a16="http://schemas.microsoft.com/office/drawing/2014/main" id="{6CF6F985-7586-154D-A91F-8953FF86E250}"/>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9" name="Text Placeholder 3">
            <a:extLst>
              <a:ext uri="{FF2B5EF4-FFF2-40B4-BE49-F238E27FC236}">
                <a16:creationId xmlns:a16="http://schemas.microsoft.com/office/drawing/2014/main" id="{30E5EC23-00C2-9D4F-AB4C-4775A48FB8C1}"/>
              </a:ext>
            </a:extLst>
          </p:cNvPr>
          <p:cNvSpPr txBox="1">
            <a:spLocks/>
          </p:cNvSpPr>
          <p:nvPr/>
        </p:nvSpPr>
        <p:spPr>
          <a:xfrm>
            <a:off x="7017024" y="2636838"/>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47" name="Group 46" descr="Icon location">
            <a:extLst>
              <a:ext uri="{FF2B5EF4-FFF2-40B4-BE49-F238E27FC236}">
                <a16:creationId xmlns:a16="http://schemas.microsoft.com/office/drawing/2014/main" id="{91CCFC87-B16B-E349-92A7-5AFA4318EE14}"/>
              </a:ext>
            </a:extLst>
          </p:cNvPr>
          <p:cNvGrpSpPr/>
          <p:nvPr/>
        </p:nvGrpSpPr>
        <p:grpSpPr>
          <a:xfrm>
            <a:off x="9074150" y="2765950"/>
            <a:ext cx="658800" cy="658800"/>
            <a:chOff x="6240463" y="3560884"/>
            <a:chExt cx="659875" cy="659875"/>
          </a:xfrm>
        </p:grpSpPr>
        <p:grpSp>
          <p:nvGrpSpPr>
            <p:cNvPr id="48" name="Group 47">
              <a:extLst>
                <a:ext uri="{FF2B5EF4-FFF2-40B4-BE49-F238E27FC236}">
                  <a16:creationId xmlns:a16="http://schemas.microsoft.com/office/drawing/2014/main" id="{10D59015-1A07-2644-8804-226C8225BC26}"/>
                </a:ext>
              </a:extLst>
            </p:cNvPr>
            <p:cNvGrpSpPr/>
            <p:nvPr/>
          </p:nvGrpSpPr>
          <p:grpSpPr>
            <a:xfrm>
              <a:off x="6240463" y="3560884"/>
              <a:ext cx="659875" cy="659875"/>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49" name="Brush" title="Icon of a paintbrush">
              <a:extLst>
                <a:ext uri="{FF2B5EF4-FFF2-40B4-BE49-F238E27FC236}">
                  <a16:creationId xmlns:a16="http://schemas.microsoft.com/office/drawing/2014/main" id="{95975F96-51CA-C540-A5B1-6D67FD2F264A}"/>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0" name="Text Placeholder 3">
            <a:extLst>
              <a:ext uri="{FF2B5EF4-FFF2-40B4-BE49-F238E27FC236}">
                <a16:creationId xmlns:a16="http://schemas.microsoft.com/office/drawing/2014/main" id="{2C526941-9B42-6242-AC83-2447FBFDA4F4}"/>
              </a:ext>
            </a:extLst>
          </p:cNvPr>
          <p:cNvSpPr txBox="1">
            <a:spLocks/>
          </p:cNvSpPr>
          <p:nvPr/>
        </p:nvSpPr>
        <p:spPr>
          <a:xfrm>
            <a:off x="9840416" y="2636838"/>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37" name="Group 36" descr="Icon location">
            <a:extLst>
              <a:ext uri="{FF2B5EF4-FFF2-40B4-BE49-F238E27FC236}">
                <a16:creationId xmlns:a16="http://schemas.microsoft.com/office/drawing/2014/main" id="{B5B53A7F-9FEA-CD4C-B253-38FB1C372D2D}"/>
              </a:ext>
            </a:extLst>
          </p:cNvPr>
          <p:cNvGrpSpPr/>
          <p:nvPr/>
        </p:nvGrpSpPr>
        <p:grpSpPr>
          <a:xfrm>
            <a:off x="584200" y="4529663"/>
            <a:ext cx="658800" cy="658800"/>
            <a:chOff x="8128000" y="3560884"/>
            <a:chExt cx="659875" cy="659875"/>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8128000" y="3560884"/>
              <a:ext cx="659875" cy="659875"/>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39" name="chip" title="Icon of a computer chip">
              <a:extLst>
                <a:ext uri="{FF2B5EF4-FFF2-40B4-BE49-F238E27FC236}">
                  <a16:creationId xmlns:a16="http://schemas.microsoft.com/office/drawing/2014/main" id="{992A9720-D8DB-4D44-90A6-C4D7E8D8C5E5}"/>
                </a:ext>
              </a:extLst>
            </p:cNvPr>
            <p:cNvSpPr>
              <a:spLocks noChangeAspect="1" noEditPoints="1"/>
            </p:cNvSpPr>
            <p:nvPr/>
          </p:nvSpPr>
          <p:spPr bwMode="auto">
            <a:xfrm>
              <a:off x="8277448" y="371004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71" name="Text Placeholder 3">
            <a:extLst>
              <a:ext uri="{FF2B5EF4-FFF2-40B4-BE49-F238E27FC236}">
                <a16:creationId xmlns:a16="http://schemas.microsoft.com/office/drawing/2014/main" id="{05458EEC-9B2E-444A-BC7C-2A5FC829635A}"/>
              </a:ext>
            </a:extLst>
          </p:cNvPr>
          <p:cNvSpPr txBox="1">
            <a:spLocks/>
          </p:cNvSpPr>
          <p:nvPr/>
        </p:nvSpPr>
        <p:spPr>
          <a:xfrm>
            <a:off x="1354412"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4" name="Group 3" descr="Icon location">
            <a:extLst>
              <a:ext uri="{FF2B5EF4-FFF2-40B4-BE49-F238E27FC236}">
                <a16:creationId xmlns:a16="http://schemas.microsoft.com/office/drawing/2014/main" id="{4248EDD4-3878-4E41-AE41-C9369457A7BA}"/>
              </a:ext>
            </a:extLst>
          </p:cNvPr>
          <p:cNvGrpSpPr/>
          <p:nvPr/>
        </p:nvGrpSpPr>
        <p:grpSpPr>
          <a:xfrm>
            <a:off x="3413125" y="4529663"/>
            <a:ext cx="658800" cy="658800"/>
            <a:chOff x="3413125" y="4529663"/>
            <a:chExt cx="658800" cy="658800"/>
          </a:xfrm>
        </p:grpSpPr>
        <p:grpSp>
          <p:nvGrpSpPr>
            <p:cNvPr id="53" name="Group 52" descr="Icon location">
              <a:extLst>
                <a:ext uri="{FF2B5EF4-FFF2-40B4-BE49-F238E27FC236}">
                  <a16:creationId xmlns:a16="http://schemas.microsoft.com/office/drawing/2014/main" id="{29BB2362-9A12-0743-A54C-FC4AD30BED6E}"/>
                </a:ext>
              </a:extLst>
            </p:cNvPr>
            <p:cNvGrpSpPr/>
            <p:nvPr/>
          </p:nvGrpSpPr>
          <p:grpSpPr>
            <a:xfrm>
              <a:off x="3413125" y="4529663"/>
              <a:ext cx="658800" cy="658800"/>
              <a:chOff x="584200" y="3560884"/>
              <a:chExt cx="659875" cy="659875"/>
            </a:xfrm>
          </p:grpSpPr>
          <p:sp>
            <p:nvSpPr>
              <p:cNvPr id="55" name="Oval 54">
                <a:extLst>
                  <a:ext uri="{FF2B5EF4-FFF2-40B4-BE49-F238E27FC236}">
                    <a16:creationId xmlns:a16="http://schemas.microsoft.com/office/drawing/2014/main" id="{E6B16101-1D7E-994C-A9F6-C2C442DFFD4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56" name="Oval 55">
                <a:extLst>
                  <a:ext uri="{FF2B5EF4-FFF2-40B4-BE49-F238E27FC236}">
                    <a16:creationId xmlns:a16="http://schemas.microsoft.com/office/drawing/2014/main" id="{110477E6-1C98-B54B-9E30-DC4EEC5E2C7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75" name="people_11" title="Icon of two people with a chat bubble">
              <a:extLst>
                <a:ext uri="{FF2B5EF4-FFF2-40B4-BE49-F238E27FC236}">
                  <a16:creationId xmlns:a16="http://schemas.microsoft.com/office/drawing/2014/main" id="{2A98C731-3017-2A4E-A88A-BFB1A3DB81E1}"/>
                </a:ext>
              </a:extLst>
            </p:cNvPr>
            <p:cNvSpPr>
              <a:spLocks noChangeAspect="1" noEditPoints="1"/>
            </p:cNvSpPr>
            <p:nvPr/>
          </p:nvSpPr>
          <p:spPr bwMode="auto">
            <a:xfrm>
              <a:off x="3576489" y="4695049"/>
              <a:ext cx="347959" cy="33415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72" name="Text Placeholder 3">
            <a:extLst>
              <a:ext uri="{FF2B5EF4-FFF2-40B4-BE49-F238E27FC236}">
                <a16:creationId xmlns:a16="http://schemas.microsoft.com/office/drawing/2014/main" id="{8C160022-0B91-074F-AF40-22C833A1714D}"/>
              </a:ext>
            </a:extLst>
          </p:cNvPr>
          <p:cNvSpPr txBox="1">
            <a:spLocks/>
          </p:cNvSpPr>
          <p:nvPr/>
        </p:nvSpPr>
        <p:spPr>
          <a:xfrm>
            <a:off x="4184924"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3" name="Group 2" descr="Icon location">
            <a:extLst>
              <a:ext uri="{FF2B5EF4-FFF2-40B4-BE49-F238E27FC236}">
                <a16:creationId xmlns:a16="http://schemas.microsoft.com/office/drawing/2014/main" id="{4D5FE7A1-CD08-1348-94B6-62E656D9A6CB}"/>
              </a:ext>
            </a:extLst>
          </p:cNvPr>
          <p:cNvGrpSpPr/>
          <p:nvPr/>
        </p:nvGrpSpPr>
        <p:grpSpPr>
          <a:xfrm>
            <a:off x="6240016" y="4529663"/>
            <a:ext cx="658800" cy="658800"/>
            <a:chOff x="6240016" y="4529663"/>
            <a:chExt cx="658800" cy="658800"/>
          </a:xfrm>
        </p:grpSpPr>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6240016" y="4529663"/>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76" name="Processing_E9F5" title="Icon of two interlocked gears">
              <a:extLst>
                <a:ext uri="{FF2B5EF4-FFF2-40B4-BE49-F238E27FC236}">
                  <a16:creationId xmlns:a16="http://schemas.microsoft.com/office/drawing/2014/main" id="{20C83552-131D-4C40-8064-4BEE4F153EB0}"/>
                </a:ext>
              </a:extLst>
            </p:cNvPr>
            <p:cNvSpPr>
              <a:spLocks noChangeAspect="1" noEditPoints="1"/>
            </p:cNvSpPr>
            <p:nvPr/>
          </p:nvSpPr>
          <p:spPr bwMode="auto">
            <a:xfrm>
              <a:off x="6386073" y="4695051"/>
              <a:ext cx="376376" cy="32779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3" name="Text Placeholder 3">
            <a:extLst>
              <a:ext uri="{FF2B5EF4-FFF2-40B4-BE49-F238E27FC236}">
                <a16:creationId xmlns:a16="http://schemas.microsoft.com/office/drawing/2014/main" id="{77D789C4-0C47-D44D-8074-4E375663185F}"/>
              </a:ext>
            </a:extLst>
          </p:cNvPr>
          <p:cNvSpPr txBox="1">
            <a:spLocks/>
          </p:cNvSpPr>
          <p:nvPr/>
        </p:nvSpPr>
        <p:spPr>
          <a:xfrm>
            <a:off x="7017024"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grpSp>
        <p:nvGrpSpPr>
          <p:cNvPr id="63" name="Group 62" descr="Icon location">
            <a:extLst>
              <a:ext uri="{FF2B5EF4-FFF2-40B4-BE49-F238E27FC236}">
                <a16:creationId xmlns:a16="http://schemas.microsoft.com/office/drawing/2014/main" id="{B8832EFB-16B1-8E48-B05C-5DC64F8FBBAC}"/>
              </a:ext>
            </a:extLst>
          </p:cNvPr>
          <p:cNvGrpSpPr/>
          <p:nvPr/>
        </p:nvGrpSpPr>
        <p:grpSpPr>
          <a:xfrm>
            <a:off x="9068941" y="4529663"/>
            <a:ext cx="658800" cy="658800"/>
            <a:chOff x="10013950" y="3560884"/>
            <a:chExt cx="659875" cy="659875"/>
          </a:xfrm>
        </p:grpSpPr>
        <p:grpSp>
          <p:nvGrpSpPr>
            <p:cNvPr id="64" name="Group 63">
              <a:extLst>
                <a:ext uri="{FF2B5EF4-FFF2-40B4-BE49-F238E27FC236}">
                  <a16:creationId xmlns:a16="http://schemas.microsoft.com/office/drawing/2014/main" id="{AB3F4ACF-75D7-0E40-B2F5-33891F9CF75F}"/>
                </a:ext>
              </a:extLst>
            </p:cNvPr>
            <p:cNvGrpSpPr/>
            <p:nvPr/>
          </p:nvGrpSpPr>
          <p:grpSpPr>
            <a:xfrm>
              <a:off x="10013950" y="3560884"/>
              <a:ext cx="659875" cy="659875"/>
              <a:chOff x="584200" y="3560884"/>
              <a:chExt cx="659875" cy="659875"/>
            </a:xfrm>
          </p:grpSpPr>
          <p:sp>
            <p:nvSpPr>
              <p:cNvPr id="66" name="Oval 65">
                <a:extLst>
                  <a:ext uri="{FF2B5EF4-FFF2-40B4-BE49-F238E27FC236}">
                    <a16:creationId xmlns:a16="http://schemas.microsoft.com/office/drawing/2014/main" id="{8694164A-0490-384A-A5D3-EC78C1A50B9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67" name="Oval 66">
                <a:extLst>
                  <a:ext uri="{FF2B5EF4-FFF2-40B4-BE49-F238E27FC236}">
                    <a16:creationId xmlns:a16="http://schemas.microsoft.com/office/drawing/2014/main" id="{76AFBA81-4BBB-B94C-8C3F-5F8D985BBD2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65" name="globe_4" title="Icon of the earth">
              <a:extLst>
                <a:ext uri="{FF2B5EF4-FFF2-40B4-BE49-F238E27FC236}">
                  <a16:creationId xmlns:a16="http://schemas.microsoft.com/office/drawing/2014/main" id="{ED44DE07-7D6B-E545-A493-30CE33EEF88A}"/>
                </a:ext>
              </a:extLst>
            </p:cNvPr>
            <p:cNvSpPr>
              <a:spLocks noChangeAspect="1" noEditPoints="1"/>
            </p:cNvSpPr>
            <p:nvPr/>
          </p:nvSpPr>
          <p:spPr bwMode="auto">
            <a:xfrm>
              <a:off x="10159303" y="3710048"/>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74" name="Text Placeholder 3">
            <a:extLst>
              <a:ext uri="{FF2B5EF4-FFF2-40B4-BE49-F238E27FC236}">
                <a16:creationId xmlns:a16="http://schemas.microsoft.com/office/drawing/2014/main" id="{1E2194A5-2392-E549-B4DA-1890E6960DF0}"/>
              </a:ext>
            </a:extLst>
          </p:cNvPr>
          <p:cNvSpPr txBox="1">
            <a:spLocks/>
          </p:cNvSpPr>
          <p:nvPr/>
        </p:nvSpPr>
        <p:spPr>
          <a:xfrm>
            <a:off x="9840416"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Descriptive text in sentence form with some details, </a:t>
            </a:r>
            <a:r>
              <a:rPr lang="en-US" sz="1000" b="1" dirty="0">
                <a:solidFill>
                  <a:schemeClr val="accent1"/>
                </a:solidFill>
              </a:rPr>
              <a:t>highlighted text </a:t>
            </a:r>
            <a:r>
              <a:rPr lang="en-US" sz="1000" dirty="0"/>
              <a:t>or callouts.</a:t>
            </a:r>
          </a:p>
        </p:txBody>
      </p:sp>
    </p:spTree>
    <p:extLst>
      <p:ext uri="{BB962C8B-B14F-4D97-AF65-F5344CB8AC3E}">
        <p14:creationId xmlns:p14="http://schemas.microsoft.com/office/powerpoint/2010/main" val="64209454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553998"/>
          </a:xfrm>
        </p:spPr>
        <p:txBody>
          <a:bodyPr/>
          <a:lstStyle/>
          <a:p>
            <a:r>
              <a:rPr lang="en-US" dirty="0"/>
              <a:t>Header</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p:txBody>
          <a:bodyPr>
            <a:noAutofit/>
          </a:bodyPr>
          <a:lstStyle/>
          <a:p>
            <a:pPr marL="0" inden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pic>
        <p:nvPicPr>
          <p:cNvPr id="6" name="Picture Placeholder 5" descr="Female employee working on a laptop while sitting on a bench in a brick wall lined room. There is an out-of-focus male employee on his phone in the background.">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2"/>
          <a:srcRect l="16505" r="16505"/>
          <a:stretch/>
        </p:blipFill>
        <p:spPr>
          <a:xfrm>
            <a:off x="5299075" y="0"/>
            <a:ext cx="6892925" cy="6858000"/>
          </a:xfrm>
        </p:spPr>
      </p:pic>
    </p:spTree>
    <p:extLst>
      <p:ext uri="{BB962C8B-B14F-4D97-AF65-F5344CB8AC3E}">
        <p14:creationId xmlns:p14="http://schemas.microsoft.com/office/powerpoint/2010/main" val="32745860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553998"/>
          </a:xfrm>
        </p:spPr>
        <p:txBody>
          <a:bodyPr/>
          <a:lstStyle/>
          <a:p>
            <a:r>
              <a:rPr lang="en-US" dirty="0"/>
              <a:t>Header</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p:txBody>
          <a:bodyPr>
            <a:noAutofit/>
          </a:bodyPr>
          <a:lstStyle/>
          <a:p>
            <a:pPr marL="0" inden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pic>
        <p:nvPicPr>
          <p:cNvPr id="6" name="Picture Placeholder 5" descr="Female employee laughing and covering her mouth.">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rotWithShape="1">
          <a:blip r:embed="rId2"/>
          <a:srcRect l="19654" r="13356"/>
          <a:stretch/>
        </p:blipFill>
        <p:spPr>
          <a:xfrm>
            <a:off x="5299075" y="0"/>
            <a:ext cx="6892925" cy="6858000"/>
          </a:xfrm>
        </p:spPr>
      </p:pic>
    </p:spTree>
    <p:extLst>
      <p:ext uri="{BB962C8B-B14F-4D97-AF65-F5344CB8AC3E}">
        <p14:creationId xmlns:p14="http://schemas.microsoft.com/office/powerpoint/2010/main" val="32500836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4114-9007-B2A0-1C3E-BCB2D4A956D4}"/>
              </a:ext>
            </a:extLst>
          </p:cNvPr>
          <p:cNvSpPr>
            <a:spLocks noGrp="1"/>
          </p:cNvSpPr>
          <p:nvPr>
            <p:ph type="title"/>
          </p:nvPr>
        </p:nvSpPr>
        <p:spPr/>
        <p:txBody>
          <a:bodyPr/>
          <a:lstStyle/>
          <a:p>
            <a:r>
              <a:rPr lang="en-US" dirty="0"/>
              <a:t>Basic Message Queuing Patterns</a:t>
            </a:r>
          </a:p>
        </p:txBody>
      </p:sp>
      <p:sp>
        <p:nvSpPr>
          <p:cNvPr id="3" name="Content Placeholder 2">
            <a:extLst>
              <a:ext uri="{FF2B5EF4-FFF2-40B4-BE49-F238E27FC236}">
                <a16:creationId xmlns:a16="http://schemas.microsoft.com/office/drawing/2014/main" id="{F36E92C6-30D3-9AC1-93EA-60F232C96F5D}"/>
              </a:ext>
            </a:extLst>
          </p:cNvPr>
          <p:cNvSpPr>
            <a:spLocks noGrp="1"/>
          </p:cNvSpPr>
          <p:nvPr>
            <p:ph sz="quarter" idx="10"/>
          </p:nvPr>
        </p:nvSpPr>
        <p:spPr>
          <a:xfrm>
            <a:off x="584200" y="1435100"/>
            <a:ext cx="11018838" cy="2708434"/>
          </a:xfrm>
        </p:spPr>
        <p:txBody>
          <a:bodyPr/>
          <a:lstStyle/>
          <a:p>
            <a:pPr marL="0" indent="0">
              <a:buNone/>
            </a:pPr>
            <a:r>
              <a:rPr lang="en-US" dirty="0"/>
              <a:t>Distributed applications typically use message queues to implement one or more of the following basic message exchange patterns:</a:t>
            </a:r>
          </a:p>
          <a:p>
            <a:endParaRPr lang="en-US" dirty="0"/>
          </a:p>
          <a:p>
            <a:pPr lvl="1"/>
            <a:r>
              <a:rPr lang="en-US" sz="2400" dirty="0"/>
              <a:t>One-way messaging. </a:t>
            </a:r>
          </a:p>
          <a:p>
            <a:pPr lvl="1"/>
            <a:r>
              <a:rPr lang="en-US" sz="2400" dirty="0"/>
              <a:t>Request/response messaging.</a:t>
            </a:r>
          </a:p>
          <a:p>
            <a:pPr lvl="1"/>
            <a:r>
              <a:rPr lang="en-US" sz="2400" dirty="0"/>
              <a:t>Broadcast messaging.</a:t>
            </a:r>
          </a:p>
        </p:txBody>
      </p:sp>
    </p:spTree>
    <p:extLst>
      <p:ext uri="{BB962C8B-B14F-4D97-AF65-F5344CB8AC3E}">
        <p14:creationId xmlns:p14="http://schemas.microsoft.com/office/powerpoint/2010/main" val="3785181043"/>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73DE-B1F4-7748-9CAD-65E5C120B0F2}"/>
              </a:ext>
            </a:extLst>
          </p:cNvPr>
          <p:cNvSpPr>
            <a:spLocks noGrp="1"/>
          </p:cNvSpPr>
          <p:nvPr>
            <p:ph type="title" idx="4294967295"/>
          </p:nvPr>
        </p:nvSpPr>
        <p:spPr>
          <a:xfrm>
            <a:off x="7192963" y="457200"/>
            <a:ext cx="4416425" cy="553998"/>
          </a:xfrm>
        </p:spPr>
        <p:txBody>
          <a:bodyPr/>
          <a:lstStyle/>
          <a:p>
            <a:r>
              <a:rPr lang="en-US" dirty="0"/>
              <a:t>Header</a:t>
            </a:r>
          </a:p>
        </p:txBody>
      </p:sp>
      <p:sp>
        <p:nvSpPr>
          <p:cNvPr id="12" name="Text Placeholder 11">
            <a:extLst>
              <a:ext uri="{FF2B5EF4-FFF2-40B4-BE49-F238E27FC236}">
                <a16:creationId xmlns:a16="http://schemas.microsoft.com/office/drawing/2014/main" id="{378822F0-0B23-8240-A102-450B85C0F894}"/>
              </a:ext>
            </a:extLst>
          </p:cNvPr>
          <p:cNvSpPr>
            <a:spLocks noGrp="1"/>
          </p:cNvSpPr>
          <p:nvPr>
            <p:ph type="body" sz="quarter" idx="11"/>
          </p:nvPr>
        </p:nvSpPr>
        <p:spPr>
          <a:xfrm>
            <a:off x="7192963" y="1436688"/>
            <a:ext cx="4416425" cy="2154436"/>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pic>
        <p:nvPicPr>
          <p:cNvPr id="6" name="Picture Placeholder 5" descr="Male artist with a paint brush and electronic tablet, leaning over and painting an abstract image on paper mounted to a wall.">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rotWithShape="1">
          <a:blip r:embed="rId3"/>
          <a:srcRect l="4259" r="28751"/>
          <a:stretch/>
        </p:blipFill>
        <p:spPr>
          <a:xfrm>
            <a:off x="0" y="0"/>
            <a:ext cx="6892925" cy="6858000"/>
          </a:xfrm>
        </p:spPr>
      </p:pic>
    </p:spTree>
    <p:extLst>
      <p:ext uri="{BB962C8B-B14F-4D97-AF65-F5344CB8AC3E}">
        <p14:creationId xmlns:p14="http://schemas.microsoft.com/office/powerpoint/2010/main" val="264756343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7192963" y="457200"/>
            <a:ext cx="4416425" cy="553998"/>
          </a:xfrm>
        </p:spPr>
        <p:txBody>
          <a:bodyPr/>
          <a:lstStyle/>
          <a:p>
            <a:r>
              <a:rPr lang="en-US" dirty="0"/>
              <a:t>Header</a:t>
            </a:r>
          </a:p>
        </p:txBody>
      </p:sp>
      <p:sp>
        <p:nvSpPr>
          <p:cNvPr id="11" name="Text Placeholder 10">
            <a:extLst>
              <a:ext uri="{FF2B5EF4-FFF2-40B4-BE49-F238E27FC236}">
                <a16:creationId xmlns:a16="http://schemas.microsoft.com/office/drawing/2014/main" id="{86B54364-E46D-FF43-B46F-B88801CB162B}"/>
              </a:ext>
            </a:extLst>
          </p:cNvPr>
          <p:cNvSpPr>
            <a:spLocks noGrp="1"/>
          </p:cNvSpPr>
          <p:nvPr>
            <p:ph type="body" sz="quarter" idx="11"/>
          </p:nvPr>
        </p:nvSpPr>
        <p:spPr>
          <a:xfrm>
            <a:off x="7192963" y="1436688"/>
            <a:ext cx="3470275" cy="3016210"/>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pic>
        <p:nvPicPr>
          <p:cNvPr id="6" name="Picture Placeholder 5" descr="One employee leads a discussion with three of his colleagues.">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rotWithShape="1">
          <a:blip r:embed="rId3"/>
          <a:srcRect l="7442" r="25621"/>
          <a:stretch/>
        </p:blipFill>
        <p:spPr>
          <a:xfrm>
            <a:off x="0" y="0"/>
            <a:ext cx="6892925" cy="6858000"/>
          </a:xfrm>
        </p:spPr>
      </p:pic>
    </p:spTree>
    <p:extLst>
      <p:ext uri="{BB962C8B-B14F-4D97-AF65-F5344CB8AC3E}">
        <p14:creationId xmlns:p14="http://schemas.microsoft.com/office/powerpoint/2010/main" val="345424403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7192963" y="457200"/>
            <a:ext cx="4416425" cy="553998"/>
          </a:xfrm>
        </p:spPr>
        <p:txBody>
          <a:bodyPr/>
          <a:lstStyle/>
          <a:p>
            <a:r>
              <a:rPr lang="en-US" dirty="0"/>
              <a:t>Header</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p:txBody>
          <a:bodyPr>
            <a:noAutofit/>
          </a:bodyPr>
          <a:lstStyle/>
          <a:p>
            <a:pPr marL="0" inden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pic>
        <p:nvPicPr>
          <p:cNvPr id="6" name="Picture Placeholder 5" descr="School children looking intently at a laptop screen.">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rotWithShape="1">
          <a:blip r:embed="rId2"/>
          <a:srcRect l="8808" r="24202"/>
          <a:stretch/>
        </p:blipFill>
        <p:spPr>
          <a:xfrm>
            <a:off x="0" y="0"/>
            <a:ext cx="6892925" cy="6858000"/>
          </a:xfrm>
        </p:spPr>
      </p:pic>
    </p:spTree>
    <p:extLst>
      <p:ext uri="{BB962C8B-B14F-4D97-AF65-F5344CB8AC3E}">
        <p14:creationId xmlns:p14="http://schemas.microsoft.com/office/powerpoint/2010/main" val="308128792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D5B9-49CC-BB40-AD41-A4C85852B1B4}"/>
              </a:ext>
            </a:extLst>
          </p:cNvPr>
          <p:cNvSpPr>
            <a:spLocks noGrp="1"/>
          </p:cNvSpPr>
          <p:nvPr>
            <p:ph type="title" idx="4294967295"/>
          </p:nvPr>
        </p:nvSpPr>
        <p:spPr>
          <a:xfrm>
            <a:off x="7192963" y="457200"/>
            <a:ext cx="4416425" cy="553998"/>
          </a:xfrm>
        </p:spPr>
        <p:txBody>
          <a:bodyPr/>
          <a:lstStyle/>
          <a:p>
            <a:r>
              <a:rPr lang="en-US" dirty="0"/>
              <a:t>Header</a:t>
            </a:r>
          </a:p>
        </p:txBody>
      </p:sp>
      <p:sp>
        <p:nvSpPr>
          <p:cNvPr id="5" name="Text Placeholder 4">
            <a:extLst>
              <a:ext uri="{FF2B5EF4-FFF2-40B4-BE49-F238E27FC236}">
                <a16:creationId xmlns:a16="http://schemas.microsoft.com/office/drawing/2014/main" id="{9A8A1045-B60E-9F43-8A8B-C6265E5548A1}"/>
              </a:ext>
            </a:extLst>
          </p:cNvPr>
          <p:cNvSpPr>
            <a:spLocks noGrp="1"/>
          </p:cNvSpPr>
          <p:nvPr>
            <p:ph type="body" sz="quarter" idx="11"/>
          </p:nvPr>
        </p:nvSpPr>
        <p:spPr>
          <a:xfrm>
            <a:off x="7192963" y="1436688"/>
            <a:ext cx="3470275" cy="3016210"/>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pic>
        <p:nvPicPr>
          <p:cNvPr id="6" name="Picture Placeholder 5" descr="Woman displaying her design work on a large monitor.">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rotWithShape="1">
          <a:blip r:embed="rId3"/>
          <a:srcRect l="9508" r="23502"/>
          <a:stretch/>
        </p:blipFill>
        <p:spPr>
          <a:xfrm>
            <a:off x="0" y="0"/>
            <a:ext cx="6892925" cy="6858000"/>
          </a:xfrm>
        </p:spPr>
      </p:pic>
    </p:spTree>
    <p:extLst>
      <p:ext uri="{BB962C8B-B14F-4D97-AF65-F5344CB8AC3E}">
        <p14:creationId xmlns:p14="http://schemas.microsoft.com/office/powerpoint/2010/main" val="11984367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9049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over low lying hills with a field in the fore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b="15741"/>
          <a:stretch/>
        </p:blipFill>
        <p:spPr>
          <a:xfrm>
            <a:off x="0" y="-1"/>
            <a:ext cx="12193571" cy="6858000"/>
          </a:xfrm>
          <a:prstGeom prst="rect">
            <a:avLst/>
          </a:prstGeom>
        </p:spPr>
      </p:pic>
      <p:sp>
        <p:nvSpPr>
          <p:cNvPr id="4" name="Title 3"/>
          <p:cNvSpPr>
            <a:spLocks noGrp="1"/>
          </p:cNvSpPr>
          <p:nvPr>
            <p:ph type="title"/>
          </p:nvPr>
        </p:nvSpPr>
        <p:spPr/>
        <p:txBody>
          <a:bodyPr/>
          <a:lstStyle/>
          <a:p>
            <a:r>
              <a:rPr lang="en-US" dirty="0"/>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4854287"/>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le and a female employee, seen through an office building window, working on their laptops while seated around a cafe table.">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t="5" b="15621"/>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9292661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EE8F-05BD-C884-BE05-2A1F8ED0F49B}"/>
              </a:ext>
            </a:extLst>
          </p:cNvPr>
          <p:cNvSpPr>
            <a:spLocks noGrp="1"/>
          </p:cNvSpPr>
          <p:nvPr>
            <p:ph type="title"/>
          </p:nvPr>
        </p:nvSpPr>
        <p:spPr/>
        <p:txBody>
          <a:bodyPr/>
          <a:lstStyle/>
          <a:p>
            <a:r>
              <a:rPr lang="en-US" dirty="0"/>
              <a:t>One-way messaging.</a:t>
            </a:r>
          </a:p>
        </p:txBody>
      </p:sp>
      <p:sp>
        <p:nvSpPr>
          <p:cNvPr id="3" name="Content Placeholder 2">
            <a:extLst>
              <a:ext uri="{FF2B5EF4-FFF2-40B4-BE49-F238E27FC236}">
                <a16:creationId xmlns:a16="http://schemas.microsoft.com/office/drawing/2014/main" id="{9E4AB30B-1C39-B48C-C304-0EA4B54D8517}"/>
              </a:ext>
            </a:extLst>
          </p:cNvPr>
          <p:cNvSpPr>
            <a:spLocks noGrp="1"/>
          </p:cNvSpPr>
          <p:nvPr>
            <p:ph sz="quarter" idx="10"/>
          </p:nvPr>
        </p:nvSpPr>
        <p:spPr>
          <a:xfrm>
            <a:off x="584200" y="1435100"/>
            <a:ext cx="11018838" cy="2757678"/>
          </a:xfrm>
        </p:spPr>
        <p:txBody>
          <a:bodyPr/>
          <a:lstStyle/>
          <a:p>
            <a:r>
              <a:rPr lang="en-US" dirty="0"/>
              <a:t>This is the most basic pattern for communicating between a sender and a receiver. </a:t>
            </a:r>
          </a:p>
          <a:p>
            <a:endParaRPr lang="en-US" dirty="0"/>
          </a:p>
          <a:p>
            <a:r>
              <a:rPr lang="en-US" dirty="0"/>
              <a:t>In this pattern, the sender simply posts a message to the queue in the expectation that a receiver will retrieve it and process it at some point.</a:t>
            </a:r>
          </a:p>
        </p:txBody>
      </p:sp>
    </p:spTree>
    <p:extLst>
      <p:ext uri="{BB962C8B-B14F-4D97-AF65-F5344CB8AC3E}">
        <p14:creationId xmlns:p14="http://schemas.microsoft.com/office/powerpoint/2010/main" val="3806497252"/>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Presentation resources</a:t>
            </a:r>
          </a:p>
        </p:txBody>
      </p:sp>
      <p:sp>
        <p:nvSpPr>
          <p:cNvPr id="5" name="Title 1">
            <a:extLst>
              <a:ext uri="{FF2B5EF4-FFF2-40B4-BE49-F238E27FC236}">
                <a16:creationId xmlns:a16="http://schemas.microsoft.com/office/drawing/2014/main" id="{E1EEDAAD-0B42-CB4A-8A7D-345E1880AF6F}"/>
              </a:ext>
            </a:extLst>
          </p:cNvPr>
          <p:cNvSpPr txBox="1">
            <a:spLocks/>
          </p:cNvSpPr>
          <p:nvPr/>
        </p:nvSpPr>
        <p:spPr>
          <a:xfrm>
            <a:off x="4834731" y="656386"/>
            <a:ext cx="3439257" cy="615421"/>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2400" dirty="0"/>
              <a:t>More templates</a:t>
            </a:r>
            <a:endParaRPr lang="en-US" sz="2400" b="0" dirty="0">
              <a:solidFill>
                <a:srgbClr val="737373"/>
              </a:solidFill>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59BEFF18-E946-674F-BB38-D6DDD4D20830}"/>
              </a:ext>
            </a:extLst>
          </p:cNvPr>
          <p:cNvSpPr txBox="1">
            <a:spLocks/>
          </p:cNvSpPr>
          <p:nvPr/>
        </p:nvSpPr>
        <p:spPr>
          <a:xfrm>
            <a:off x="4834731" y="1369533"/>
            <a:ext cx="2522538" cy="4384881"/>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2"/>
              </a:rPr>
              <a:t>Overview of templates on Brand Central</a:t>
            </a:r>
            <a:br>
              <a:rPr lang="en-US" sz="1400" b="0" dirty="0">
                <a:solidFill>
                  <a:srgbClr val="505050"/>
                </a:solidFill>
                <a:latin typeface="Segoe UI" panose="020B0502040204020203" pitchFamily="34" charset="0"/>
                <a:cs typeface="Segoe UI" panose="020B0502040204020203" pitchFamily="34" charset="0"/>
              </a:rPr>
            </a:br>
            <a:br>
              <a:rPr lang="en-US" sz="1400" b="0" dirty="0">
                <a:solidFill>
                  <a:srgbClr val="505050"/>
                </a:solidFill>
                <a:latin typeface="Segoe UI" panose="020B0502040204020203" pitchFamily="34" charset="0"/>
                <a:cs typeface="Segoe UI" panose="020B0502040204020203" pitchFamily="34" charset="0"/>
              </a:rPr>
            </a:b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3"/>
              </a:rPr>
              <a:t>Product-specific PowerPoint templates</a:t>
            </a:r>
            <a:br>
              <a:rPr lang="en-US" sz="1400" b="0" dirty="0">
                <a:solidFill>
                  <a:srgbClr val="505050"/>
                </a:solidFill>
                <a:latin typeface="Segoe UI" panose="020B0502040204020203" pitchFamily="34" charset="0"/>
                <a:cs typeface="Segoe UI" panose="020B0502040204020203" pitchFamily="34" charset="0"/>
              </a:rPr>
            </a:b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4"/>
              </a:rPr>
              <a:t>PowerPoint presentation event templates</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5"/>
              </a:rPr>
              <a:t>Past event slides archive</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6"/>
              </a:rPr>
              <a:t>Microsoft Story deck</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2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2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7"/>
              </a:rPr>
              <a:t>Toolkit for building your own template</a:t>
            </a:r>
            <a:endParaRPr lang="en-US" sz="1400" b="0" dirty="0">
              <a:solidFill>
                <a:srgbClr val="505050"/>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7B0297DB-6B35-8F4B-B6CF-7F65777F9FC7}"/>
              </a:ext>
            </a:extLst>
          </p:cNvPr>
          <p:cNvSpPr txBox="1">
            <a:spLocks/>
          </p:cNvSpPr>
          <p:nvPr/>
        </p:nvSpPr>
        <p:spPr>
          <a:xfrm>
            <a:off x="8421710" y="673860"/>
            <a:ext cx="2522538" cy="615421"/>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2400" dirty="0"/>
              <a:t>Training</a:t>
            </a:r>
          </a:p>
        </p:txBody>
      </p:sp>
      <p:sp>
        <p:nvSpPr>
          <p:cNvPr id="12" name="Title 1">
            <a:extLst>
              <a:ext uri="{FF2B5EF4-FFF2-40B4-BE49-F238E27FC236}">
                <a16:creationId xmlns:a16="http://schemas.microsoft.com/office/drawing/2014/main" id="{1A449835-BD61-EE4B-ADED-4C1644F67E27}"/>
              </a:ext>
            </a:extLst>
          </p:cNvPr>
          <p:cNvSpPr txBox="1">
            <a:spLocks/>
          </p:cNvSpPr>
          <p:nvPr/>
        </p:nvSpPr>
        <p:spPr>
          <a:xfrm>
            <a:off x="8421710" y="1363908"/>
            <a:ext cx="2522538" cy="1316566"/>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8"/>
              </a:rPr>
              <a:t>Brand Central presentations overview page</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br>
              <a:rPr lang="en-US" sz="1400" b="0" dirty="0">
                <a:solidFill>
                  <a:srgbClr val="505050"/>
                </a:solidFill>
                <a:latin typeface="Segoe UI" panose="020B0502040204020203" pitchFamily="34" charset="0"/>
                <a:cs typeface="Segoe UI" panose="020B0502040204020203" pitchFamily="34" charset="0"/>
                <a:hlinkClick r:id="rId9"/>
              </a:rPr>
            </a:br>
            <a:endParaRPr lang="en-US" sz="1400" b="0" dirty="0">
              <a:solidFill>
                <a:srgbClr val="505050"/>
              </a:solidFill>
              <a:latin typeface="Segoe UI" panose="020B0502040204020203" pitchFamily="34" charset="0"/>
              <a:cs typeface="Segoe UI" panose="020B0502040204020203" pitchFamily="34" charset="0"/>
              <a:hlinkClick r:id="rId9"/>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9"/>
              </a:rPr>
              <a:t>Accessibility tips and best practices</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65058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38D6-201C-9A68-4C91-DCEFBF036561}"/>
              </a:ext>
            </a:extLst>
          </p:cNvPr>
          <p:cNvSpPr>
            <a:spLocks noGrp="1"/>
          </p:cNvSpPr>
          <p:nvPr>
            <p:ph type="title"/>
          </p:nvPr>
        </p:nvSpPr>
        <p:spPr/>
        <p:txBody>
          <a:bodyPr/>
          <a:lstStyle/>
          <a:p>
            <a:r>
              <a:rPr lang="en-US" dirty="0"/>
              <a:t>Request/response messaging.</a:t>
            </a:r>
          </a:p>
        </p:txBody>
      </p:sp>
      <p:sp>
        <p:nvSpPr>
          <p:cNvPr id="3" name="Content Placeholder 2">
            <a:extLst>
              <a:ext uri="{FF2B5EF4-FFF2-40B4-BE49-F238E27FC236}">
                <a16:creationId xmlns:a16="http://schemas.microsoft.com/office/drawing/2014/main" id="{83D8D90E-4606-24C3-E488-857F9591D4AF}"/>
              </a:ext>
            </a:extLst>
          </p:cNvPr>
          <p:cNvSpPr>
            <a:spLocks noGrp="1"/>
          </p:cNvSpPr>
          <p:nvPr>
            <p:ph sz="quarter" idx="10"/>
          </p:nvPr>
        </p:nvSpPr>
        <p:spPr>
          <a:xfrm>
            <a:off x="584200" y="1435100"/>
            <a:ext cx="5770105" cy="2326791"/>
          </a:xfrm>
        </p:spPr>
        <p:txBody>
          <a:bodyPr/>
          <a:lstStyle/>
          <a:p>
            <a:r>
              <a:rPr lang="en-US" dirty="0"/>
              <a:t>In this pattern a sender posts a message to a queue and expects a response from the receiver. </a:t>
            </a:r>
          </a:p>
          <a:p>
            <a:endParaRPr lang="en-US" dirty="0"/>
          </a:p>
          <a:p>
            <a:r>
              <a:rPr lang="en-US" dirty="0"/>
              <a:t>You can use this pattern to implement a reliable system where you must confirm that a message has been received and processed.</a:t>
            </a:r>
          </a:p>
        </p:txBody>
      </p:sp>
      <p:pic>
        <p:nvPicPr>
          <p:cNvPr id="4" name="Picture 3">
            <a:extLst>
              <a:ext uri="{FF2B5EF4-FFF2-40B4-BE49-F238E27FC236}">
                <a16:creationId xmlns:a16="http://schemas.microsoft.com/office/drawing/2014/main" id="{F662AD0B-A840-855E-3E61-D10E9B49C514}"/>
              </a:ext>
            </a:extLst>
          </p:cNvPr>
          <p:cNvPicPr>
            <a:picLocks noChangeAspect="1"/>
          </p:cNvPicPr>
          <p:nvPr/>
        </p:nvPicPr>
        <p:blipFill>
          <a:blip r:embed="rId2"/>
          <a:stretch>
            <a:fillRect/>
          </a:stretch>
        </p:blipFill>
        <p:spPr>
          <a:xfrm>
            <a:off x="6460101" y="1588576"/>
            <a:ext cx="5146682" cy="3470167"/>
          </a:xfrm>
          <a:prstGeom prst="rect">
            <a:avLst/>
          </a:prstGeom>
        </p:spPr>
      </p:pic>
    </p:spTree>
    <p:extLst>
      <p:ext uri="{BB962C8B-B14F-4D97-AF65-F5344CB8AC3E}">
        <p14:creationId xmlns:p14="http://schemas.microsoft.com/office/powerpoint/2010/main" val="31938772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8C4B-73FE-AD3C-F0D6-0A98BFE07FF0}"/>
              </a:ext>
            </a:extLst>
          </p:cNvPr>
          <p:cNvSpPr>
            <a:spLocks noGrp="1"/>
          </p:cNvSpPr>
          <p:nvPr>
            <p:ph type="title"/>
          </p:nvPr>
        </p:nvSpPr>
        <p:spPr/>
        <p:txBody>
          <a:bodyPr/>
          <a:lstStyle/>
          <a:p>
            <a:r>
              <a:rPr lang="en-US" dirty="0"/>
              <a:t>Broadcast messaging.</a:t>
            </a:r>
          </a:p>
        </p:txBody>
      </p:sp>
      <p:sp>
        <p:nvSpPr>
          <p:cNvPr id="3" name="Content Placeholder 2">
            <a:extLst>
              <a:ext uri="{FF2B5EF4-FFF2-40B4-BE49-F238E27FC236}">
                <a16:creationId xmlns:a16="http://schemas.microsoft.com/office/drawing/2014/main" id="{E83F60CB-0AD1-0AB2-96D3-7FF6268975DF}"/>
              </a:ext>
            </a:extLst>
          </p:cNvPr>
          <p:cNvSpPr>
            <a:spLocks noGrp="1"/>
          </p:cNvSpPr>
          <p:nvPr>
            <p:ph sz="quarter" idx="10"/>
          </p:nvPr>
        </p:nvSpPr>
        <p:spPr>
          <a:xfrm>
            <a:off x="584200" y="1435100"/>
            <a:ext cx="11018838" cy="2733056"/>
          </a:xfrm>
        </p:spPr>
        <p:txBody>
          <a:bodyPr/>
          <a:lstStyle/>
          <a:p>
            <a:r>
              <a:rPr lang="en-US" sz="2400" dirty="0"/>
              <a:t>In this pattern a sender posts a message to a queue, and multiple receivers can read a copy of the message (receivers do not compete for messages in this scenario). </a:t>
            </a:r>
          </a:p>
          <a:p>
            <a:endParaRPr lang="en-US" sz="2400" dirty="0"/>
          </a:p>
          <a:p>
            <a:r>
              <a:rPr lang="en-US" sz="2400" dirty="0"/>
              <a:t>This mechanism can be used to notify receivers that an event has occurred of which they should all be aware, and may be used to implement a publisher/subscriber model. </a:t>
            </a:r>
          </a:p>
        </p:txBody>
      </p:sp>
      <p:pic>
        <p:nvPicPr>
          <p:cNvPr id="4" name="Picture 3">
            <a:extLst>
              <a:ext uri="{FF2B5EF4-FFF2-40B4-BE49-F238E27FC236}">
                <a16:creationId xmlns:a16="http://schemas.microsoft.com/office/drawing/2014/main" id="{2C274A1E-6436-99DC-B7C7-86F9751B15AA}"/>
              </a:ext>
            </a:extLst>
          </p:cNvPr>
          <p:cNvPicPr>
            <a:picLocks noChangeAspect="1"/>
          </p:cNvPicPr>
          <p:nvPr/>
        </p:nvPicPr>
        <p:blipFill>
          <a:blip r:embed="rId2"/>
          <a:stretch>
            <a:fillRect/>
          </a:stretch>
        </p:blipFill>
        <p:spPr>
          <a:xfrm>
            <a:off x="2675072" y="4371975"/>
            <a:ext cx="6438900" cy="2028825"/>
          </a:xfrm>
          <a:prstGeom prst="rect">
            <a:avLst/>
          </a:prstGeom>
        </p:spPr>
      </p:pic>
    </p:spTree>
    <p:extLst>
      <p:ext uri="{BB962C8B-B14F-4D97-AF65-F5344CB8AC3E}">
        <p14:creationId xmlns:p14="http://schemas.microsoft.com/office/powerpoint/2010/main" val="1373729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B077-63EB-D667-3A18-14714CA4205C}"/>
              </a:ext>
            </a:extLst>
          </p:cNvPr>
          <p:cNvSpPr>
            <a:spLocks noGrp="1"/>
          </p:cNvSpPr>
          <p:nvPr>
            <p:ph type="title"/>
          </p:nvPr>
        </p:nvSpPr>
        <p:spPr/>
        <p:txBody>
          <a:bodyPr/>
          <a:lstStyle/>
          <a:p>
            <a:r>
              <a:rPr lang="en-US" dirty="0"/>
              <a:t>Scenarios for Asynchronous Messaging</a:t>
            </a:r>
          </a:p>
        </p:txBody>
      </p:sp>
      <p:sp>
        <p:nvSpPr>
          <p:cNvPr id="3" name="Content Placeholder 2">
            <a:extLst>
              <a:ext uri="{FF2B5EF4-FFF2-40B4-BE49-F238E27FC236}">
                <a16:creationId xmlns:a16="http://schemas.microsoft.com/office/drawing/2014/main" id="{08E2FCA1-0794-D8A7-0D71-FA7FAF201A23}"/>
              </a:ext>
            </a:extLst>
          </p:cNvPr>
          <p:cNvSpPr>
            <a:spLocks noGrp="1"/>
          </p:cNvSpPr>
          <p:nvPr>
            <p:ph sz="quarter" idx="10"/>
          </p:nvPr>
        </p:nvSpPr>
        <p:spPr>
          <a:xfrm>
            <a:off x="584199" y="1435100"/>
            <a:ext cx="11295251" cy="5256824"/>
          </a:xfrm>
        </p:spPr>
        <p:txBody>
          <a:bodyPr/>
          <a:lstStyle/>
          <a:p>
            <a:r>
              <a:rPr lang="en-US" sz="2000" b="1" dirty="0"/>
              <a:t>Decoupling workloads</a:t>
            </a:r>
            <a:r>
              <a:rPr lang="en-US" sz="2000" dirty="0"/>
              <a:t>.</a:t>
            </a:r>
          </a:p>
          <a:p>
            <a:pPr lvl="1"/>
            <a:r>
              <a:rPr lang="en-US" sz="1800" dirty="0"/>
              <a:t>Using a message queue enables you to decouple the logic that generates work from that logic that performs the work.</a:t>
            </a:r>
          </a:p>
          <a:p>
            <a:r>
              <a:rPr lang="en-US" sz="2000" b="1" dirty="0"/>
              <a:t>Temporal decoupling</a:t>
            </a:r>
            <a:r>
              <a:rPr lang="en-US" sz="2000" dirty="0"/>
              <a:t>.</a:t>
            </a:r>
          </a:p>
          <a:p>
            <a:pPr lvl="1"/>
            <a:r>
              <a:rPr lang="en-US" sz="1800" dirty="0"/>
              <a:t>A sender and a receiver do not have to be running at the same time.</a:t>
            </a:r>
          </a:p>
          <a:p>
            <a:r>
              <a:rPr lang="en-US" sz="2000" b="1" dirty="0"/>
              <a:t>Load balancing.</a:t>
            </a:r>
          </a:p>
          <a:p>
            <a:pPr lvl="1"/>
            <a:r>
              <a:rPr lang="en-US" sz="1800" dirty="0"/>
              <a:t>You can use message queues to distribute processing across servers and improve throughput.</a:t>
            </a:r>
          </a:p>
          <a:p>
            <a:r>
              <a:rPr lang="en-US" sz="2000" b="1" dirty="0"/>
              <a:t>Load leveling</a:t>
            </a:r>
            <a:r>
              <a:rPr lang="en-US" sz="2000" dirty="0"/>
              <a:t>. </a:t>
            </a:r>
          </a:p>
          <a:p>
            <a:pPr lvl="1"/>
            <a:r>
              <a:rPr lang="en-US" sz="1800" dirty="0"/>
              <a:t>This scenario covers sudden bursts of activity by senders.</a:t>
            </a:r>
          </a:p>
          <a:p>
            <a:r>
              <a:rPr lang="en-US" sz="2000" b="1" dirty="0"/>
              <a:t>Cross-platform integration</a:t>
            </a:r>
            <a:r>
              <a:rPr lang="en-US" sz="2000" dirty="0"/>
              <a:t>.</a:t>
            </a:r>
          </a:p>
          <a:p>
            <a:pPr lvl="1"/>
            <a:r>
              <a:rPr lang="en-US" sz="1800" dirty="0"/>
              <a:t>Message queues can be beneficial for implementing solutions that need to integrate components running on different platforms, and that are built by using different programming languages and technologies.</a:t>
            </a:r>
          </a:p>
          <a:p>
            <a:r>
              <a:rPr lang="en-US" sz="2000" dirty="0"/>
              <a:t> </a:t>
            </a:r>
            <a:r>
              <a:rPr lang="en-US" sz="2000" b="1" dirty="0"/>
              <a:t>Asynchronous workflow</a:t>
            </a:r>
            <a:r>
              <a:rPr lang="en-US" sz="2000" dirty="0"/>
              <a:t>.</a:t>
            </a:r>
          </a:p>
          <a:p>
            <a:pPr lvl="1"/>
            <a:r>
              <a:rPr lang="en-US" sz="1200" dirty="0"/>
              <a:t> </a:t>
            </a:r>
            <a:r>
              <a:rPr lang="en-US" sz="1800" dirty="0"/>
              <a:t>An application might implement a complex business process as a workflow. The individual steps in the workflow can be implemented by senders and receivers, coordinated by using messages posted to or read from a queue.</a:t>
            </a:r>
          </a:p>
        </p:txBody>
      </p:sp>
    </p:spTree>
    <p:extLst>
      <p:ext uri="{BB962C8B-B14F-4D97-AF65-F5344CB8AC3E}">
        <p14:creationId xmlns:p14="http://schemas.microsoft.com/office/powerpoint/2010/main" val="17111884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B077-63EB-D667-3A18-14714CA4205C}"/>
              </a:ext>
            </a:extLst>
          </p:cNvPr>
          <p:cNvSpPr>
            <a:spLocks noGrp="1"/>
          </p:cNvSpPr>
          <p:nvPr>
            <p:ph type="title"/>
          </p:nvPr>
        </p:nvSpPr>
        <p:spPr/>
        <p:txBody>
          <a:bodyPr/>
          <a:lstStyle/>
          <a:p>
            <a:r>
              <a:rPr lang="en-US" dirty="0"/>
              <a:t>Scenarios for Asynchronous Messaging</a:t>
            </a:r>
          </a:p>
        </p:txBody>
      </p:sp>
      <p:sp>
        <p:nvSpPr>
          <p:cNvPr id="3" name="Content Placeholder 2">
            <a:extLst>
              <a:ext uri="{FF2B5EF4-FFF2-40B4-BE49-F238E27FC236}">
                <a16:creationId xmlns:a16="http://schemas.microsoft.com/office/drawing/2014/main" id="{08E2FCA1-0794-D8A7-0D71-FA7FAF201A23}"/>
              </a:ext>
            </a:extLst>
          </p:cNvPr>
          <p:cNvSpPr>
            <a:spLocks noGrp="1"/>
          </p:cNvSpPr>
          <p:nvPr>
            <p:ph sz="quarter" idx="10"/>
          </p:nvPr>
        </p:nvSpPr>
        <p:spPr>
          <a:xfrm>
            <a:off x="584199" y="1435100"/>
            <a:ext cx="11295251" cy="3730252"/>
          </a:xfrm>
        </p:spPr>
        <p:txBody>
          <a:bodyPr/>
          <a:lstStyle/>
          <a:p>
            <a:r>
              <a:rPr lang="en-US" sz="2000" b="1" dirty="0"/>
              <a:t>Deferred processing</a:t>
            </a:r>
            <a:r>
              <a:rPr lang="en-US" sz="2000" dirty="0"/>
              <a:t>.</a:t>
            </a:r>
          </a:p>
          <a:p>
            <a:pPr lvl="1"/>
            <a:r>
              <a:rPr lang="en-US" sz="1800" dirty="0"/>
              <a:t>You can use a message queue to delay processing until off peak hours, or you can arrange for messages to be processed according to a specific schedule.</a:t>
            </a:r>
          </a:p>
          <a:p>
            <a:r>
              <a:rPr lang="en-US" sz="2000" b="1" dirty="0"/>
              <a:t>Reliable messaging</a:t>
            </a:r>
            <a:r>
              <a:rPr lang="en-US" sz="2000" dirty="0"/>
              <a:t>.</a:t>
            </a:r>
          </a:p>
          <a:p>
            <a:pPr lvl="1"/>
            <a:r>
              <a:rPr lang="en-US" sz="1800" dirty="0"/>
              <a:t>Using a message queue can help to ensure that messages are not lost, even if communication between a sender and a receiver fails.</a:t>
            </a:r>
          </a:p>
          <a:p>
            <a:r>
              <a:rPr lang="en-US" sz="2000" b="1" dirty="0"/>
              <a:t>Resilient message handling</a:t>
            </a:r>
            <a:r>
              <a:rPr lang="en-US" sz="2000" dirty="0"/>
              <a:t>:</a:t>
            </a:r>
          </a:p>
          <a:p>
            <a:pPr lvl="1"/>
            <a:r>
              <a:rPr lang="en-US" sz="1800" b="0" i="0" dirty="0">
                <a:solidFill>
                  <a:srgbClr val="171717"/>
                </a:solidFill>
                <a:effectLst/>
                <a:latin typeface="Segoe UI" panose="020B0502040204020203" pitchFamily="34" charset="0"/>
              </a:rPr>
              <a:t>You can use a message queue to add resiliency to the receivers in your system.</a:t>
            </a:r>
            <a:endParaRPr lang="en-US" sz="1200" dirty="0"/>
          </a:p>
          <a:p>
            <a:r>
              <a:rPr lang="en-US" sz="2000" b="1" dirty="0"/>
              <a:t>Non-blocking receivers.</a:t>
            </a:r>
          </a:p>
          <a:p>
            <a:pPr lvl="1"/>
            <a:r>
              <a:rPr lang="en-US" sz="1600" dirty="0"/>
              <a:t>Message queue implementation supports message peeking it may be possible for a receiver to poll the queue for messages and attempt to retrieve a message only if there is one available</a:t>
            </a:r>
            <a:r>
              <a:rPr lang="en-US" sz="1200" dirty="0"/>
              <a:t>.</a:t>
            </a:r>
          </a:p>
          <a:p>
            <a:pPr lvl="1"/>
            <a:endParaRPr lang="en-US" sz="1200" dirty="0"/>
          </a:p>
        </p:txBody>
      </p:sp>
    </p:spTree>
    <p:extLst>
      <p:ext uri="{BB962C8B-B14F-4D97-AF65-F5344CB8AC3E}">
        <p14:creationId xmlns:p14="http://schemas.microsoft.com/office/powerpoint/2010/main" val="25742444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F054-B6A8-68D9-CEE9-2DAF731B52BB}"/>
              </a:ext>
            </a:extLst>
          </p:cNvPr>
          <p:cNvSpPr>
            <a:spLocks noGrp="1"/>
          </p:cNvSpPr>
          <p:nvPr>
            <p:ph type="title"/>
          </p:nvPr>
        </p:nvSpPr>
        <p:spPr>
          <a:xfrm>
            <a:off x="588263" y="487978"/>
            <a:ext cx="11018520" cy="492443"/>
          </a:xfrm>
        </p:spPr>
        <p:txBody>
          <a:bodyPr/>
          <a:lstStyle/>
          <a:p>
            <a:r>
              <a:rPr lang="en-US" sz="3200" dirty="0"/>
              <a:t>Considerations for Implementing Asynchronous Messaging</a:t>
            </a:r>
          </a:p>
        </p:txBody>
      </p:sp>
      <p:sp>
        <p:nvSpPr>
          <p:cNvPr id="3" name="Content Placeholder 2">
            <a:extLst>
              <a:ext uri="{FF2B5EF4-FFF2-40B4-BE49-F238E27FC236}">
                <a16:creationId xmlns:a16="http://schemas.microsoft.com/office/drawing/2014/main" id="{6FD8672C-0DB4-FC3D-C229-511EBB48B507}"/>
              </a:ext>
            </a:extLst>
          </p:cNvPr>
          <p:cNvSpPr>
            <a:spLocks noGrp="1"/>
          </p:cNvSpPr>
          <p:nvPr>
            <p:ph sz="quarter" idx="10"/>
          </p:nvPr>
        </p:nvSpPr>
        <p:spPr>
          <a:xfrm>
            <a:off x="584200" y="1435100"/>
            <a:ext cx="11018838" cy="4111895"/>
          </a:xfrm>
        </p:spPr>
        <p:txBody>
          <a:bodyPr/>
          <a:lstStyle/>
          <a:p>
            <a:r>
              <a:rPr lang="en-US" b="1" dirty="0"/>
              <a:t>Message ordering.</a:t>
            </a:r>
          </a:p>
          <a:p>
            <a:pPr lvl="1"/>
            <a:r>
              <a:rPr lang="en-US" dirty="0"/>
              <a:t>The order of messages may not be guaranteed. Some message queuing technologies specify that messages are received in the order in which they are posted, but in other cases the message ordering could depend on a variety of other factors. Some solutions may require that messages are processed in a specific order.</a:t>
            </a:r>
          </a:p>
          <a:p>
            <a:r>
              <a:rPr lang="en-US" b="1" dirty="0"/>
              <a:t>Message grouping.</a:t>
            </a:r>
          </a:p>
          <a:p>
            <a:pPr lvl="1"/>
            <a:r>
              <a:rPr lang="en-US" dirty="0"/>
              <a:t>When multiple receivers retrieve messages from a queue, there is usually no guarantee over which receiver handles any specific message.</a:t>
            </a:r>
          </a:p>
          <a:p>
            <a:r>
              <a:rPr lang="en-US" b="1" dirty="0"/>
              <a:t>Idempotency.</a:t>
            </a:r>
          </a:p>
          <a:p>
            <a:pPr lvl="1"/>
            <a:r>
              <a:rPr lang="en-US" dirty="0"/>
              <a:t>Some message queuing systems guarantee at least once delivery of messages, but it is possible that the same message could be received and processed more than once. </a:t>
            </a:r>
          </a:p>
        </p:txBody>
      </p:sp>
    </p:spTree>
    <p:extLst>
      <p:ext uri="{BB962C8B-B14F-4D97-AF65-F5344CB8AC3E}">
        <p14:creationId xmlns:p14="http://schemas.microsoft.com/office/powerpoint/2010/main" val="15180953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Azure Service Bus Messaging Patterns</a:t>
            </a:r>
          </a:p>
        </p:txBody>
      </p:sp>
      <p:sp>
        <p:nvSpPr>
          <p:cNvPr id="5" name="Text Placeholder 4"/>
          <p:cNvSpPr>
            <a:spLocks noGrp="1"/>
          </p:cNvSpPr>
          <p:nvPr>
            <p:ph type="body" sz="quarter" idx="12"/>
          </p:nvPr>
        </p:nvSpPr>
        <p:spPr>
          <a:xfrm>
            <a:off x="584200" y="3962400"/>
            <a:ext cx="9144000" cy="338554"/>
          </a:xfrm>
        </p:spPr>
        <p:txBody>
          <a:bodyPr/>
          <a:lstStyle/>
          <a:p>
            <a:r>
              <a:rPr lang="en-US" dirty="0"/>
              <a:t>Tim Oleson</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F054-B6A8-68D9-CEE9-2DAF731B52BB}"/>
              </a:ext>
            </a:extLst>
          </p:cNvPr>
          <p:cNvSpPr>
            <a:spLocks noGrp="1"/>
          </p:cNvSpPr>
          <p:nvPr>
            <p:ph type="title"/>
          </p:nvPr>
        </p:nvSpPr>
        <p:spPr>
          <a:xfrm>
            <a:off x="588263" y="487978"/>
            <a:ext cx="11018520" cy="492443"/>
          </a:xfrm>
        </p:spPr>
        <p:txBody>
          <a:bodyPr/>
          <a:lstStyle/>
          <a:p>
            <a:r>
              <a:rPr lang="en-US" sz="3200" dirty="0"/>
              <a:t>Considerations for Implementing Asynchronous Messaging</a:t>
            </a:r>
          </a:p>
        </p:txBody>
      </p:sp>
      <p:sp>
        <p:nvSpPr>
          <p:cNvPr id="3" name="Content Placeholder 2">
            <a:extLst>
              <a:ext uri="{FF2B5EF4-FFF2-40B4-BE49-F238E27FC236}">
                <a16:creationId xmlns:a16="http://schemas.microsoft.com/office/drawing/2014/main" id="{6FD8672C-0DB4-FC3D-C229-511EBB48B507}"/>
              </a:ext>
            </a:extLst>
          </p:cNvPr>
          <p:cNvSpPr>
            <a:spLocks noGrp="1"/>
          </p:cNvSpPr>
          <p:nvPr>
            <p:ph sz="quarter" idx="10"/>
          </p:nvPr>
        </p:nvSpPr>
        <p:spPr>
          <a:xfrm>
            <a:off x="584200" y="1435100"/>
            <a:ext cx="11018838" cy="4382738"/>
          </a:xfrm>
        </p:spPr>
        <p:txBody>
          <a:bodyPr/>
          <a:lstStyle/>
          <a:p>
            <a:r>
              <a:rPr lang="en-US" b="1" dirty="0"/>
              <a:t>Repeated messages.</a:t>
            </a:r>
          </a:p>
          <a:p>
            <a:pPr lvl="1"/>
            <a:r>
              <a:rPr lang="en-US" dirty="0"/>
              <a:t>It is possible that the same message could be sent more than once</a:t>
            </a:r>
          </a:p>
          <a:p>
            <a:r>
              <a:rPr lang="en-US" b="1" dirty="0"/>
              <a:t>Poison messages.</a:t>
            </a:r>
          </a:p>
          <a:p>
            <a:pPr lvl="1"/>
            <a:r>
              <a:rPr lang="en-US" dirty="0"/>
              <a:t>A poison message is a message that cannot be handled, often because it is malformed or contains unexpected information.</a:t>
            </a:r>
          </a:p>
          <a:p>
            <a:r>
              <a:rPr lang="en-US" b="1" dirty="0"/>
              <a:t>Message expiration.</a:t>
            </a:r>
          </a:p>
          <a:p>
            <a:pPr lvl="1"/>
            <a:r>
              <a:rPr lang="en-US" dirty="0"/>
              <a:t>A message might have a limited lifetime, and if it is not processed within this period it might no longer be relevant and should be discarded. </a:t>
            </a:r>
          </a:p>
          <a:p>
            <a:r>
              <a:rPr lang="en-US" b="1" dirty="0"/>
              <a:t>Message scheduling</a:t>
            </a:r>
            <a:r>
              <a:rPr lang="en-US" dirty="0"/>
              <a:t>.</a:t>
            </a:r>
          </a:p>
          <a:p>
            <a:pPr lvl="1"/>
            <a:r>
              <a:rPr lang="en-US" dirty="0"/>
              <a:t>A message might be temporarily embargoed and should not be processed until a specific date and time. </a:t>
            </a:r>
          </a:p>
        </p:txBody>
      </p:sp>
    </p:spTree>
    <p:extLst>
      <p:ext uri="{BB962C8B-B14F-4D97-AF65-F5344CB8AC3E}">
        <p14:creationId xmlns:p14="http://schemas.microsoft.com/office/powerpoint/2010/main" val="30781585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96CB-5FF5-47ED-8F8B-0448E42E5E7A}"/>
              </a:ext>
            </a:extLst>
          </p:cNvPr>
          <p:cNvSpPr>
            <a:spLocks noGrp="1"/>
          </p:cNvSpPr>
          <p:nvPr>
            <p:ph type="title"/>
          </p:nvPr>
        </p:nvSpPr>
        <p:spPr/>
        <p:txBody>
          <a:bodyPr/>
          <a:lstStyle/>
          <a:p>
            <a:r>
              <a:rPr lang="en-US" dirty="0"/>
              <a:t>Azure Service Bus </a:t>
            </a:r>
          </a:p>
        </p:txBody>
      </p:sp>
      <p:sp>
        <p:nvSpPr>
          <p:cNvPr id="3" name="Text Placeholder 2">
            <a:extLst>
              <a:ext uri="{FF2B5EF4-FFF2-40B4-BE49-F238E27FC236}">
                <a16:creationId xmlns:a16="http://schemas.microsoft.com/office/drawing/2014/main" id="{0FAFB92D-A3BF-4929-A947-2C6B1F86CB20}"/>
              </a:ext>
            </a:extLst>
          </p:cNvPr>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36322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FDBA-BC12-4388-99D5-6B8B066BA220}"/>
              </a:ext>
            </a:extLst>
          </p:cNvPr>
          <p:cNvSpPr>
            <a:spLocks noGrp="1"/>
          </p:cNvSpPr>
          <p:nvPr>
            <p:ph type="title"/>
          </p:nvPr>
        </p:nvSpPr>
        <p:spPr/>
        <p:txBody>
          <a:bodyPr/>
          <a:lstStyle/>
          <a:p>
            <a:r>
              <a:rPr lang="en-US" dirty="0"/>
              <a:t>Azure Service Bus is a platform-as-a-service</a:t>
            </a:r>
          </a:p>
        </p:txBody>
      </p:sp>
      <p:sp>
        <p:nvSpPr>
          <p:cNvPr id="3" name="Content Placeholder 2">
            <a:extLst>
              <a:ext uri="{FF2B5EF4-FFF2-40B4-BE49-F238E27FC236}">
                <a16:creationId xmlns:a16="http://schemas.microsoft.com/office/drawing/2014/main" id="{E1941E1D-C84E-439F-BB7B-1DF46E46689F}"/>
              </a:ext>
            </a:extLst>
          </p:cNvPr>
          <p:cNvSpPr>
            <a:spLocks noGrp="1"/>
          </p:cNvSpPr>
          <p:nvPr>
            <p:ph sz="quarter" idx="10"/>
          </p:nvPr>
        </p:nvSpPr>
        <p:spPr>
          <a:xfrm>
            <a:off x="584200" y="1435100"/>
            <a:ext cx="11018838" cy="3841052"/>
          </a:xfrm>
        </p:spPr>
        <p:txBody>
          <a:bodyPr/>
          <a:lstStyle/>
          <a:p>
            <a:pPr marL="0" indent="0">
              <a:buNone/>
            </a:pPr>
            <a:r>
              <a:rPr lang="en-US" sz="2400" dirty="0"/>
              <a:t>Service Bus is a platform-as-a-service (PaaS) offering, a key difference is that you don't need to worry about the following actions. Azure takes care of those chores for you.</a:t>
            </a:r>
          </a:p>
          <a:p>
            <a:endParaRPr lang="en-US" dirty="0"/>
          </a:p>
          <a:p>
            <a:pPr lvl="1"/>
            <a:r>
              <a:rPr lang="en-US" sz="2400" dirty="0"/>
              <a:t>Worrying about hardware failures</a:t>
            </a:r>
          </a:p>
          <a:p>
            <a:pPr lvl="1"/>
            <a:r>
              <a:rPr lang="en-US" sz="2400" dirty="0"/>
              <a:t>Keeping the operating systems or the products patched</a:t>
            </a:r>
          </a:p>
          <a:p>
            <a:pPr lvl="1"/>
            <a:r>
              <a:rPr lang="en-US" sz="2400" dirty="0"/>
              <a:t>Placing logs and managing disk space</a:t>
            </a:r>
          </a:p>
          <a:p>
            <a:pPr lvl="1"/>
            <a:r>
              <a:rPr lang="en-US" sz="2400" dirty="0"/>
              <a:t>Handling backups</a:t>
            </a:r>
          </a:p>
          <a:p>
            <a:pPr lvl="1"/>
            <a:r>
              <a:rPr lang="en-US" sz="2400" dirty="0"/>
              <a:t>Failing over to a reserve machine</a:t>
            </a:r>
          </a:p>
        </p:txBody>
      </p:sp>
    </p:spTree>
    <p:extLst>
      <p:ext uri="{BB962C8B-B14F-4D97-AF65-F5344CB8AC3E}">
        <p14:creationId xmlns:p14="http://schemas.microsoft.com/office/powerpoint/2010/main" val="2490251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AF6C-6B3B-444C-BCAC-3D1585C8237A}"/>
              </a:ext>
            </a:extLst>
          </p:cNvPr>
          <p:cNvSpPr>
            <a:spLocks noGrp="1"/>
          </p:cNvSpPr>
          <p:nvPr>
            <p:ph type="title"/>
          </p:nvPr>
        </p:nvSpPr>
        <p:spPr/>
        <p:txBody>
          <a:bodyPr/>
          <a:lstStyle/>
          <a:p>
            <a:r>
              <a:rPr lang="en-US" dirty="0"/>
              <a:t>Azure Service Bus</a:t>
            </a:r>
          </a:p>
        </p:txBody>
      </p:sp>
      <p:sp>
        <p:nvSpPr>
          <p:cNvPr id="3" name="Content Placeholder 2">
            <a:extLst>
              <a:ext uri="{FF2B5EF4-FFF2-40B4-BE49-F238E27FC236}">
                <a16:creationId xmlns:a16="http://schemas.microsoft.com/office/drawing/2014/main" id="{EF3C8E2F-B344-4E12-97F7-F293FF495315}"/>
              </a:ext>
            </a:extLst>
          </p:cNvPr>
          <p:cNvSpPr>
            <a:spLocks noGrp="1"/>
          </p:cNvSpPr>
          <p:nvPr>
            <p:ph sz="quarter" idx="10"/>
          </p:nvPr>
        </p:nvSpPr>
        <p:spPr>
          <a:xfrm>
            <a:off x="584200" y="1435100"/>
            <a:ext cx="11018838" cy="4222694"/>
          </a:xfrm>
        </p:spPr>
        <p:txBody>
          <a:bodyPr/>
          <a:lstStyle/>
          <a:p>
            <a:r>
              <a:rPr lang="en-US" dirty="0"/>
              <a:t>Data is transferred between different applications and services using messages. </a:t>
            </a:r>
          </a:p>
          <a:p>
            <a:endParaRPr lang="en-US" dirty="0"/>
          </a:p>
          <a:p>
            <a:r>
              <a:rPr lang="en-US" dirty="0"/>
              <a:t>A message is a container decorated with metadata, and contains data. </a:t>
            </a:r>
          </a:p>
          <a:p>
            <a:endParaRPr lang="en-US" dirty="0"/>
          </a:p>
          <a:p>
            <a:r>
              <a:rPr lang="en-US" dirty="0"/>
              <a:t>The data can be any kind of information, including structured data encoded with the common formats such as the following ones: JSON, XML, Apache Avro, Plain Text.</a:t>
            </a:r>
          </a:p>
        </p:txBody>
      </p:sp>
    </p:spTree>
    <p:extLst>
      <p:ext uri="{BB962C8B-B14F-4D97-AF65-F5344CB8AC3E}">
        <p14:creationId xmlns:p14="http://schemas.microsoft.com/office/powerpoint/2010/main" val="2297207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3880-0916-4EDB-8380-75056132D9BB}"/>
              </a:ext>
            </a:extLst>
          </p:cNvPr>
          <p:cNvSpPr>
            <a:spLocks noGrp="1"/>
          </p:cNvSpPr>
          <p:nvPr>
            <p:ph type="title"/>
          </p:nvPr>
        </p:nvSpPr>
        <p:spPr/>
        <p:txBody>
          <a:bodyPr/>
          <a:lstStyle/>
          <a:p>
            <a:r>
              <a:rPr lang="en-US" dirty="0"/>
              <a:t>Common Messaging Scenarios</a:t>
            </a:r>
          </a:p>
        </p:txBody>
      </p:sp>
      <p:sp>
        <p:nvSpPr>
          <p:cNvPr id="3" name="Content Placeholder 2">
            <a:extLst>
              <a:ext uri="{FF2B5EF4-FFF2-40B4-BE49-F238E27FC236}">
                <a16:creationId xmlns:a16="http://schemas.microsoft.com/office/drawing/2014/main" id="{10562C39-6188-4D67-B430-4D2A4FA11726}"/>
              </a:ext>
            </a:extLst>
          </p:cNvPr>
          <p:cNvSpPr>
            <a:spLocks noGrp="1"/>
          </p:cNvSpPr>
          <p:nvPr>
            <p:ph sz="quarter" idx="10"/>
          </p:nvPr>
        </p:nvSpPr>
        <p:spPr>
          <a:xfrm>
            <a:off x="584200" y="1435100"/>
            <a:ext cx="11018838" cy="4875181"/>
          </a:xfrm>
        </p:spPr>
        <p:txBody>
          <a:bodyPr/>
          <a:lstStyle/>
          <a:p>
            <a:r>
              <a:rPr lang="en-US" sz="2400" b="1" dirty="0"/>
              <a:t>Messaging</a:t>
            </a:r>
            <a:r>
              <a:rPr lang="en-US" sz="2400" dirty="0"/>
              <a:t>. Transfer business data, such as sales or purchase orders, journals, or inventory movements.</a:t>
            </a:r>
          </a:p>
          <a:p>
            <a:endParaRPr lang="en-US" sz="2400" dirty="0"/>
          </a:p>
          <a:p>
            <a:r>
              <a:rPr lang="en-US" sz="2400" b="1" dirty="0"/>
              <a:t>Decouple applications</a:t>
            </a:r>
            <a:r>
              <a:rPr lang="en-US" sz="2400" dirty="0"/>
              <a:t>. Improve reliability and scalability of applications and services. </a:t>
            </a:r>
          </a:p>
          <a:p>
            <a:endParaRPr lang="en-US" sz="2400" dirty="0"/>
          </a:p>
          <a:p>
            <a:pPr lvl="1"/>
            <a:r>
              <a:rPr lang="en-US" dirty="0"/>
              <a:t>Producer and consumer don't have to be online or readily available at the same time. </a:t>
            </a:r>
          </a:p>
          <a:p>
            <a:pPr lvl="1"/>
            <a:r>
              <a:rPr lang="en-US" dirty="0"/>
              <a:t>The load is leveled such that traffic spikes don't overtax a service.</a:t>
            </a:r>
          </a:p>
          <a:p>
            <a:endParaRPr lang="en-US" dirty="0"/>
          </a:p>
          <a:p>
            <a:r>
              <a:rPr lang="en-US" sz="2400" b="1" dirty="0"/>
              <a:t>Load balancing</a:t>
            </a:r>
            <a:r>
              <a:rPr lang="en-US" sz="2400" dirty="0"/>
              <a:t>. Allow for multiple competing consumers to read from a queue at the same time, each safely obtaining exclusive ownership to specific messages.</a:t>
            </a:r>
          </a:p>
        </p:txBody>
      </p:sp>
    </p:spTree>
    <p:extLst>
      <p:ext uri="{BB962C8B-B14F-4D97-AF65-F5344CB8AC3E}">
        <p14:creationId xmlns:p14="http://schemas.microsoft.com/office/powerpoint/2010/main" val="28215248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3880-0916-4EDB-8380-75056132D9BB}"/>
              </a:ext>
            </a:extLst>
          </p:cNvPr>
          <p:cNvSpPr>
            <a:spLocks noGrp="1"/>
          </p:cNvSpPr>
          <p:nvPr>
            <p:ph type="title"/>
          </p:nvPr>
        </p:nvSpPr>
        <p:spPr/>
        <p:txBody>
          <a:bodyPr/>
          <a:lstStyle/>
          <a:p>
            <a:r>
              <a:rPr lang="en-US" dirty="0"/>
              <a:t>Common Messaging Scenarios</a:t>
            </a:r>
          </a:p>
        </p:txBody>
      </p:sp>
      <p:sp>
        <p:nvSpPr>
          <p:cNvPr id="3" name="Content Placeholder 2">
            <a:extLst>
              <a:ext uri="{FF2B5EF4-FFF2-40B4-BE49-F238E27FC236}">
                <a16:creationId xmlns:a16="http://schemas.microsoft.com/office/drawing/2014/main" id="{10562C39-6188-4D67-B430-4D2A4FA11726}"/>
              </a:ext>
            </a:extLst>
          </p:cNvPr>
          <p:cNvSpPr>
            <a:spLocks noGrp="1"/>
          </p:cNvSpPr>
          <p:nvPr>
            <p:ph sz="quarter" idx="10"/>
          </p:nvPr>
        </p:nvSpPr>
        <p:spPr>
          <a:xfrm>
            <a:off x="584199" y="1435100"/>
            <a:ext cx="11285415" cy="5133713"/>
          </a:xfrm>
        </p:spPr>
        <p:txBody>
          <a:bodyPr/>
          <a:lstStyle/>
          <a:p>
            <a:r>
              <a:rPr lang="en-US" sz="2000" b="1" dirty="0"/>
              <a:t>Topics and subscriptions</a:t>
            </a:r>
            <a:r>
              <a:rPr lang="en-US" sz="2000" dirty="0"/>
              <a:t>. Enable 1:n relationships between publishers and subscribers, allowing subscribers to select particular messages from a published message stream.</a:t>
            </a:r>
          </a:p>
          <a:p>
            <a:endParaRPr lang="en-US" sz="2000" dirty="0"/>
          </a:p>
          <a:p>
            <a:r>
              <a:rPr lang="en-US" sz="2000" b="1" dirty="0"/>
              <a:t>Transactions</a:t>
            </a:r>
            <a:r>
              <a:rPr lang="en-US" sz="2000" dirty="0"/>
              <a:t>. Allows you to do several operations, all in the scope of an atomic transaction. For example, the following operations can be done in the scope of a transaction.</a:t>
            </a:r>
          </a:p>
          <a:p>
            <a:endParaRPr lang="en-US" sz="2400" dirty="0"/>
          </a:p>
          <a:p>
            <a:pPr marL="685800" lvl="1" indent="-457200">
              <a:buFont typeface="+mj-lt"/>
              <a:buAutoNum type="arabicPeriod"/>
            </a:pPr>
            <a:r>
              <a:rPr lang="en-US" dirty="0"/>
              <a:t>Obtain a message from one queue.</a:t>
            </a:r>
          </a:p>
          <a:p>
            <a:pPr marL="685800" lvl="1" indent="-457200">
              <a:buFont typeface="+mj-lt"/>
              <a:buAutoNum type="arabicPeriod"/>
            </a:pPr>
            <a:r>
              <a:rPr lang="en-US" dirty="0"/>
              <a:t>Post results of processing to one or more different queues.</a:t>
            </a:r>
          </a:p>
          <a:p>
            <a:pPr marL="685800" lvl="1" indent="-457200">
              <a:buFont typeface="+mj-lt"/>
              <a:buAutoNum type="arabicPeriod"/>
            </a:pPr>
            <a:r>
              <a:rPr lang="en-US" dirty="0"/>
              <a:t>Move the input message from the original queue.</a:t>
            </a:r>
          </a:p>
          <a:p>
            <a:pPr marL="685800" lvl="1" indent="-457200">
              <a:buFont typeface="+mj-lt"/>
              <a:buAutoNum type="arabicPeriod"/>
            </a:pPr>
            <a:endParaRPr lang="en-US" dirty="0"/>
          </a:p>
          <a:p>
            <a:pPr marL="0" indent="0">
              <a:buNone/>
            </a:pPr>
            <a:r>
              <a:rPr lang="en-US" sz="1800" dirty="0">
                <a:cs typeface="+mn-cs"/>
              </a:rPr>
              <a:t>The results become visible to downstream consumers only upon success, including the successful settlement of input message, allowing for </a:t>
            </a:r>
            <a:r>
              <a:rPr lang="en-US" sz="1800" b="1" dirty="0">
                <a:cs typeface="+mn-cs"/>
              </a:rPr>
              <a:t>once-only processing semantics</a:t>
            </a:r>
            <a:r>
              <a:rPr lang="en-US" sz="1800" dirty="0">
                <a:cs typeface="+mn-cs"/>
              </a:rPr>
              <a:t>. </a:t>
            </a:r>
          </a:p>
          <a:p>
            <a:pPr marL="0" indent="0">
              <a:buNone/>
            </a:pPr>
            <a:endParaRPr lang="en-US" sz="1800" dirty="0">
              <a:cs typeface="+mn-cs"/>
            </a:endParaRPr>
          </a:p>
          <a:p>
            <a:pPr marL="0" indent="0">
              <a:buNone/>
            </a:pPr>
            <a:r>
              <a:rPr lang="en-US" sz="1800" dirty="0">
                <a:cs typeface="+mn-cs"/>
              </a:rPr>
              <a:t>This transaction model is a robust foundation for the </a:t>
            </a:r>
            <a:r>
              <a:rPr lang="en-US" sz="1800" dirty="0">
                <a:cs typeface="+mn-cs"/>
                <a:hlinkClick r:id="rId2"/>
              </a:rPr>
              <a:t>compensating transactions pattern </a:t>
            </a:r>
            <a:r>
              <a:rPr lang="en-US" sz="1800" dirty="0">
                <a:cs typeface="+mn-cs"/>
              </a:rPr>
              <a:t>in the greater solution context</a:t>
            </a:r>
            <a:r>
              <a:rPr lang="en-US" sz="1800" dirty="0"/>
              <a:t>.</a:t>
            </a:r>
          </a:p>
        </p:txBody>
      </p:sp>
    </p:spTree>
    <p:extLst>
      <p:ext uri="{BB962C8B-B14F-4D97-AF65-F5344CB8AC3E}">
        <p14:creationId xmlns:p14="http://schemas.microsoft.com/office/powerpoint/2010/main" val="31946133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3880-0916-4EDB-8380-75056132D9BB}"/>
              </a:ext>
            </a:extLst>
          </p:cNvPr>
          <p:cNvSpPr>
            <a:spLocks noGrp="1"/>
          </p:cNvSpPr>
          <p:nvPr>
            <p:ph type="title"/>
          </p:nvPr>
        </p:nvSpPr>
        <p:spPr/>
        <p:txBody>
          <a:bodyPr/>
          <a:lstStyle/>
          <a:p>
            <a:r>
              <a:rPr lang="en-US" dirty="0"/>
              <a:t>Common Messaging Scenarios</a:t>
            </a:r>
          </a:p>
        </p:txBody>
      </p:sp>
      <p:sp>
        <p:nvSpPr>
          <p:cNvPr id="3" name="Content Placeholder 2">
            <a:extLst>
              <a:ext uri="{FF2B5EF4-FFF2-40B4-BE49-F238E27FC236}">
                <a16:creationId xmlns:a16="http://schemas.microsoft.com/office/drawing/2014/main" id="{10562C39-6188-4D67-B430-4D2A4FA11726}"/>
              </a:ext>
            </a:extLst>
          </p:cNvPr>
          <p:cNvSpPr>
            <a:spLocks noGrp="1"/>
          </p:cNvSpPr>
          <p:nvPr>
            <p:ph sz="quarter" idx="10"/>
          </p:nvPr>
        </p:nvSpPr>
        <p:spPr>
          <a:xfrm>
            <a:off x="584199" y="1435100"/>
            <a:ext cx="11285415" cy="1292662"/>
          </a:xfrm>
        </p:spPr>
        <p:txBody>
          <a:bodyPr/>
          <a:lstStyle/>
          <a:p>
            <a:r>
              <a:rPr lang="en-US" b="1" dirty="0"/>
              <a:t>Message sessions. </a:t>
            </a:r>
            <a:r>
              <a:rPr lang="en-US" dirty="0"/>
              <a:t>Implement high-scale coordination of workflows and multiplexed transfers that require strict message ordering or message deferral.</a:t>
            </a:r>
            <a:endParaRPr lang="en-US" sz="2400" dirty="0"/>
          </a:p>
        </p:txBody>
      </p:sp>
    </p:spTree>
    <p:extLst>
      <p:ext uri="{BB962C8B-B14F-4D97-AF65-F5344CB8AC3E}">
        <p14:creationId xmlns:p14="http://schemas.microsoft.com/office/powerpoint/2010/main" val="35353987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80BB-1F93-6F03-5E57-EA1FF36B9335}"/>
              </a:ext>
            </a:extLst>
          </p:cNvPr>
          <p:cNvSpPr>
            <a:spLocks noGrp="1"/>
          </p:cNvSpPr>
          <p:nvPr>
            <p:ph type="title"/>
          </p:nvPr>
        </p:nvSpPr>
        <p:spPr/>
        <p:txBody>
          <a:bodyPr/>
          <a:lstStyle/>
          <a:p>
            <a:pPr algn="l"/>
            <a:r>
              <a:rPr lang="en-US" dirty="0"/>
              <a:t>Queues</a:t>
            </a:r>
            <a:endParaRPr lang="en-US" b="1" i="0" dirty="0">
              <a:solidFill>
                <a:srgbClr val="171717"/>
              </a:solidFill>
              <a:effectLst/>
              <a:latin typeface="Segoe UI" panose="020B0502040204020203" pitchFamily="34" charset="0"/>
            </a:endParaRPr>
          </a:p>
        </p:txBody>
      </p:sp>
      <p:sp>
        <p:nvSpPr>
          <p:cNvPr id="3" name="Content Placeholder 2">
            <a:extLst>
              <a:ext uri="{FF2B5EF4-FFF2-40B4-BE49-F238E27FC236}">
                <a16:creationId xmlns:a16="http://schemas.microsoft.com/office/drawing/2014/main" id="{80E61999-1125-9919-05FE-513846FC4A55}"/>
              </a:ext>
            </a:extLst>
          </p:cNvPr>
          <p:cNvSpPr>
            <a:spLocks noGrp="1"/>
          </p:cNvSpPr>
          <p:nvPr>
            <p:ph sz="quarter" idx="10"/>
          </p:nvPr>
        </p:nvSpPr>
        <p:spPr>
          <a:xfrm>
            <a:off x="584200" y="1435100"/>
            <a:ext cx="5444641" cy="5047536"/>
          </a:xfrm>
        </p:spPr>
        <p:txBody>
          <a:bodyPr/>
          <a:lstStyle/>
          <a:p>
            <a:r>
              <a:rPr lang="en-US" sz="2000" dirty="0"/>
              <a:t>Messages are sent to and received from queues. </a:t>
            </a:r>
          </a:p>
          <a:p>
            <a:endParaRPr lang="en-US" sz="2000" dirty="0"/>
          </a:p>
          <a:p>
            <a:r>
              <a:rPr lang="en-US" sz="2000" dirty="0"/>
              <a:t>Queues store messages until the receiving application is available to receive and process them.</a:t>
            </a:r>
          </a:p>
          <a:p>
            <a:endParaRPr lang="en-US" sz="2000" dirty="0"/>
          </a:p>
          <a:p>
            <a:r>
              <a:rPr lang="en-US" sz="2000" dirty="0"/>
              <a:t>Messages in queues are ordered and timestamped on arrival.</a:t>
            </a:r>
          </a:p>
          <a:p>
            <a:endParaRPr lang="en-US" sz="2000" dirty="0"/>
          </a:p>
          <a:p>
            <a:r>
              <a:rPr lang="en-US" sz="2000" dirty="0"/>
              <a:t> Once accepted by the broker, the message is always held durably in triple-redundant storage, spread across availability zones if the namespace is zone-enabled.</a:t>
            </a:r>
          </a:p>
          <a:p>
            <a:pPr marL="0" indent="0">
              <a:buNone/>
            </a:pPr>
            <a:r>
              <a:rPr lang="en-US" sz="2000" dirty="0"/>
              <a:t> </a:t>
            </a:r>
          </a:p>
        </p:txBody>
      </p:sp>
      <p:pic>
        <p:nvPicPr>
          <p:cNvPr id="4" name="Picture 3">
            <a:extLst>
              <a:ext uri="{FF2B5EF4-FFF2-40B4-BE49-F238E27FC236}">
                <a16:creationId xmlns:a16="http://schemas.microsoft.com/office/drawing/2014/main" id="{388EB1FC-91F5-9137-7DB1-18ADEF5B4D79}"/>
              </a:ext>
            </a:extLst>
          </p:cNvPr>
          <p:cNvPicPr>
            <a:picLocks noChangeAspect="1"/>
          </p:cNvPicPr>
          <p:nvPr/>
        </p:nvPicPr>
        <p:blipFill>
          <a:blip r:embed="rId2"/>
          <a:stretch>
            <a:fillRect/>
          </a:stretch>
        </p:blipFill>
        <p:spPr>
          <a:xfrm>
            <a:off x="6365390" y="2213730"/>
            <a:ext cx="4975278" cy="873863"/>
          </a:xfrm>
          <a:prstGeom prst="rect">
            <a:avLst/>
          </a:prstGeom>
        </p:spPr>
      </p:pic>
    </p:spTree>
    <p:extLst>
      <p:ext uri="{BB962C8B-B14F-4D97-AF65-F5344CB8AC3E}">
        <p14:creationId xmlns:p14="http://schemas.microsoft.com/office/powerpoint/2010/main" val="10433650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80BB-1F93-6F03-5E57-EA1FF36B9335}"/>
              </a:ext>
            </a:extLst>
          </p:cNvPr>
          <p:cNvSpPr>
            <a:spLocks noGrp="1"/>
          </p:cNvSpPr>
          <p:nvPr>
            <p:ph type="title"/>
          </p:nvPr>
        </p:nvSpPr>
        <p:spPr/>
        <p:txBody>
          <a:bodyPr/>
          <a:lstStyle/>
          <a:p>
            <a:r>
              <a:rPr lang="en-US" dirty="0"/>
              <a:t>Queues</a:t>
            </a:r>
          </a:p>
        </p:txBody>
      </p:sp>
      <p:sp>
        <p:nvSpPr>
          <p:cNvPr id="3" name="Content Placeholder 2">
            <a:extLst>
              <a:ext uri="{FF2B5EF4-FFF2-40B4-BE49-F238E27FC236}">
                <a16:creationId xmlns:a16="http://schemas.microsoft.com/office/drawing/2014/main" id="{80E61999-1125-9919-05FE-513846FC4A55}"/>
              </a:ext>
            </a:extLst>
          </p:cNvPr>
          <p:cNvSpPr>
            <a:spLocks noGrp="1"/>
          </p:cNvSpPr>
          <p:nvPr>
            <p:ph sz="quarter" idx="10"/>
          </p:nvPr>
        </p:nvSpPr>
        <p:spPr>
          <a:xfrm>
            <a:off x="584200" y="1435100"/>
            <a:ext cx="5444641" cy="4001095"/>
          </a:xfrm>
        </p:spPr>
        <p:txBody>
          <a:bodyPr/>
          <a:lstStyle/>
          <a:p>
            <a:r>
              <a:rPr lang="en-US" sz="2000" dirty="0"/>
              <a:t>Service Bus never leaves messages in memory or volatile storage after they've been reported to the client as accepted.</a:t>
            </a:r>
          </a:p>
          <a:p>
            <a:endParaRPr lang="en-US" sz="2000" dirty="0"/>
          </a:p>
          <a:p>
            <a:r>
              <a:rPr lang="en-US" sz="2000" dirty="0"/>
              <a:t>Messages are delivered in pull mode, only delivering messages when requested. </a:t>
            </a:r>
          </a:p>
          <a:p>
            <a:endParaRPr lang="en-US" sz="2000" dirty="0"/>
          </a:p>
          <a:p>
            <a:r>
              <a:rPr lang="en-US" sz="2000" dirty="0"/>
              <a:t>Unlike the busy-polling model of some other cloud queues, the pull operation can be long-lived and only complete once a message is available.</a:t>
            </a:r>
          </a:p>
          <a:p>
            <a:pPr marL="0" indent="0">
              <a:buNone/>
            </a:pPr>
            <a:r>
              <a:rPr lang="en-US" sz="2000" dirty="0"/>
              <a:t> </a:t>
            </a:r>
          </a:p>
        </p:txBody>
      </p:sp>
      <p:pic>
        <p:nvPicPr>
          <p:cNvPr id="4" name="Picture 3">
            <a:extLst>
              <a:ext uri="{FF2B5EF4-FFF2-40B4-BE49-F238E27FC236}">
                <a16:creationId xmlns:a16="http://schemas.microsoft.com/office/drawing/2014/main" id="{388EB1FC-91F5-9137-7DB1-18ADEF5B4D79}"/>
              </a:ext>
            </a:extLst>
          </p:cNvPr>
          <p:cNvPicPr>
            <a:picLocks noChangeAspect="1"/>
          </p:cNvPicPr>
          <p:nvPr/>
        </p:nvPicPr>
        <p:blipFill>
          <a:blip r:embed="rId2"/>
          <a:stretch>
            <a:fillRect/>
          </a:stretch>
        </p:blipFill>
        <p:spPr>
          <a:xfrm>
            <a:off x="6365390" y="2213730"/>
            <a:ext cx="4975278" cy="873863"/>
          </a:xfrm>
          <a:prstGeom prst="rect">
            <a:avLst/>
          </a:prstGeom>
        </p:spPr>
      </p:pic>
    </p:spTree>
    <p:extLst>
      <p:ext uri="{BB962C8B-B14F-4D97-AF65-F5344CB8AC3E}">
        <p14:creationId xmlns:p14="http://schemas.microsoft.com/office/powerpoint/2010/main" val="6523134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C1C7-FA66-3EC5-6285-29C210D715AD}"/>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1189FEA8-6001-37A5-BA85-12ABCBE56323}"/>
              </a:ext>
            </a:extLst>
          </p:cNvPr>
          <p:cNvSpPr>
            <a:spLocks noGrp="1"/>
          </p:cNvSpPr>
          <p:nvPr>
            <p:ph sz="quarter" idx="10"/>
          </p:nvPr>
        </p:nvSpPr>
        <p:spPr>
          <a:xfrm>
            <a:off x="584199" y="1435100"/>
            <a:ext cx="6126567" cy="4358116"/>
          </a:xfrm>
        </p:spPr>
        <p:txBody>
          <a:bodyPr/>
          <a:lstStyle/>
          <a:p>
            <a:r>
              <a:rPr lang="en-US" sz="2400" dirty="0"/>
              <a:t>You can also use topics to send and receive messages. </a:t>
            </a:r>
          </a:p>
          <a:p>
            <a:endParaRPr lang="en-US" sz="2400" dirty="0"/>
          </a:p>
          <a:p>
            <a:r>
              <a:rPr lang="en-US" sz="2400" dirty="0"/>
              <a:t>While a queue is often used for point-to-point communication, topics are useful in publish/subscribe scenarios.</a:t>
            </a:r>
          </a:p>
          <a:p>
            <a:endParaRPr lang="en-US" sz="2400" dirty="0"/>
          </a:p>
          <a:p>
            <a:r>
              <a:rPr lang="en-US" sz="2400" b="0" i="0" dirty="0">
                <a:solidFill>
                  <a:srgbClr val="171717"/>
                </a:solidFill>
                <a:effectLst/>
                <a:latin typeface="Segoe UI" panose="020B0502040204020203" pitchFamily="34" charset="0"/>
              </a:rPr>
              <a:t>Topics can have multiple, independent subscriptions, which attach to the topic and otherwise work exactly like queues from the receiver side.</a:t>
            </a:r>
            <a:endParaRPr lang="en-US" sz="2400" dirty="0"/>
          </a:p>
        </p:txBody>
      </p:sp>
      <p:pic>
        <p:nvPicPr>
          <p:cNvPr id="4" name="Picture 3">
            <a:extLst>
              <a:ext uri="{FF2B5EF4-FFF2-40B4-BE49-F238E27FC236}">
                <a16:creationId xmlns:a16="http://schemas.microsoft.com/office/drawing/2014/main" id="{E1C09B96-377B-1730-8E6A-F4528D0983B0}"/>
              </a:ext>
            </a:extLst>
          </p:cNvPr>
          <p:cNvPicPr>
            <a:picLocks noChangeAspect="1"/>
          </p:cNvPicPr>
          <p:nvPr/>
        </p:nvPicPr>
        <p:blipFill>
          <a:blip r:embed="rId2"/>
          <a:stretch>
            <a:fillRect/>
          </a:stretch>
        </p:blipFill>
        <p:spPr>
          <a:xfrm>
            <a:off x="6820107" y="1435100"/>
            <a:ext cx="4970314" cy="1695005"/>
          </a:xfrm>
          <a:prstGeom prst="rect">
            <a:avLst/>
          </a:prstGeom>
        </p:spPr>
      </p:pic>
    </p:spTree>
    <p:extLst>
      <p:ext uri="{BB962C8B-B14F-4D97-AF65-F5344CB8AC3E}">
        <p14:creationId xmlns:p14="http://schemas.microsoft.com/office/powerpoint/2010/main" val="3965319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B1CD-C436-BC45-8471-7FCDCB3C5440}"/>
              </a:ext>
            </a:extLst>
          </p:cNvPr>
          <p:cNvSpPr>
            <a:spLocks noGrp="1"/>
          </p:cNvSpPr>
          <p:nvPr>
            <p:ph type="title"/>
          </p:nvPr>
        </p:nvSpPr>
        <p:spPr>
          <a:xfrm>
            <a:off x="588263" y="2570201"/>
            <a:ext cx="4158362" cy="553998"/>
          </a:xfrm>
        </p:spPr>
        <p:txBody>
          <a:bodyPr/>
          <a:lstStyle/>
          <a:p>
            <a:r>
              <a:rPr lang="en-US" dirty="0"/>
              <a:t>Agenda</a:t>
            </a:r>
          </a:p>
        </p:txBody>
      </p:sp>
      <p:sp>
        <p:nvSpPr>
          <p:cNvPr id="3" name="Text Placeholder 2">
            <a:extLst>
              <a:ext uri="{FF2B5EF4-FFF2-40B4-BE49-F238E27FC236}">
                <a16:creationId xmlns:a16="http://schemas.microsoft.com/office/drawing/2014/main" id="{84B1BA8E-6643-E64C-BEF5-67B4F3CC6279}"/>
              </a:ext>
            </a:extLst>
          </p:cNvPr>
          <p:cNvSpPr>
            <a:spLocks noGrp="1"/>
          </p:cNvSpPr>
          <p:nvPr>
            <p:ph type="body" sz="quarter" idx="10"/>
          </p:nvPr>
        </p:nvSpPr>
        <p:spPr>
          <a:xfrm>
            <a:off x="584200" y="3535540"/>
            <a:ext cx="4162425" cy="1557349"/>
          </a:xfrm>
        </p:spPr>
        <p:txBody>
          <a:bodyPr/>
          <a:lstStyle/>
          <a:p>
            <a:pPr marL="342900" indent="-342900">
              <a:buFont typeface="Arial" panose="020B0604020202020204" pitchFamily="34" charset="0"/>
              <a:buChar char="•"/>
            </a:pPr>
            <a:r>
              <a:rPr lang="en-US" dirty="0"/>
              <a:t>Asynchronous Messaging</a:t>
            </a:r>
          </a:p>
          <a:p>
            <a:pPr marL="342900" indent="-342900">
              <a:buFont typeface="Arial" panose="020B0604020202020204" pitchFamily="34" charset="0"/>
              <a:buChar char="•"/>
            </a:pPr>
            <a:r>
              <a:rPr lang="en-US" dirty="0"/>
              <a:t>Azure Service Bus</a:t>
            </a:r>
          </a:p>
          <a:p>
            <a:pPr marL="342900" indent="-342900">
              <a:buFont typeface="Arial" panose="020B0604020202020204" pitchFamily="34" charset="0"/>
              <a:buChar char="•"/>
            </a:pPr>
            <a:r>
              <a:rPr lang="en-US" dirty="0"/>
              <a:t>Advanced Features</a:t>
            </a:r>
          </a:p>
          <a:p>
            <a:pPr marL="342900" indent="-342900">
              <a:buFont typeface="Arial" panose="020B0604020202020204" pitchFamily="34" charset="0"/>
              <a:buChar char="•"/>
            </a:pPr>
            <a:r>
              <a:rPr lang="en-US" dirty="0"/>
              <a:t>Messaging pattern</a:t>
            </a:r>
          </a:p>
        </p:txBody>
      </p:sp>
      <p:pic>
        <p:nvPicPr>
          <p:cNvPr id="6" name="Picture Placeholder 5" descr="Female teacher explaining something to two students at a computer screen.">
            <a:extLst>
              <a:ext uri="{FF2B5EF4-FFF2-40B4-BE49-F238E27FC236}">
                <a16:creationId xmlns:a16="http://schemas.microsoft.com/office/drawing/2014/main" id="{6EC3D00E-D0E0-C046-80BE-E4B70DD60870}"/>
              </a:ext>
            </a:extLst>
          </p:cNvPr>
          <p:cNvPicPr>
            <a:picLocks noGrp="1" noChangeAspect="1"/>
          </p:cNvPicPr>
          <p:nvPr>
            <p:ph type="pic" sz="quarter" idx="11"/>
          </p:nvPr>
        </p:nvPicPr>
        <p:blipFill rotWithShape="1">
          <a:blip r:embed="rId2"/>
          <a:srcRect l="17120" r="16422"/>
          <a:stretch/>
        </p:blipFill>
        <p:spPr>
          <a:xfrm>
            <a:off x="5334000" y="0"/>
            <a:ext cx="6858000" cy="6858000"/>
          </a:xfrm>
        </p:spPr>
      </p:pic>
    </p:spTree>
    <p:extLst>
      <p:ext uri="{BB962C8B-B14F-4D97-AF65-F5344CB8AC3E}">
        <p14:creationId xmlns:p14="http://schemas.microsoft.com/office/powerpoint/2010/main" val="24252542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C1C7-FA66-3EC5-6285-29C210D715AD}"/>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1189FEA8-6001-37A5-BA85-12ABCBE56323}"/>
              </a:ext>
            </a:extLst>
          </p:cNvPr>
          <p:cNvSpPr>
            <a:spLocks noGrp="1"/>
          </p:cNvSpPr>
          <p:nvPr>
            <p:ph sz="quarter" idx="10"/>
          </p:nvPr>
        </p:nvSpPr>
        <p:spPr>
          <a:xfrm>
            <a:off x="584199" y="1435100"/>
            <a:ext cx="6126567" cy="5687711"/>
          </a:xfrm>
        </p:spPr>
        <p:txBody>
          <a:bodyPr/>
          <a:lstStyle/>
          <a:p>
            <a:r>
              <a:rPr lang="en-US" sz="2400" dirty="0"/>
              <a:t>A subscriber to a topic can receive a copy of each message sent to that topic. </a:t>
            </a:r>
          </a:p>
          <a:p>
            <a:endParaRPr lang="en-US" sz="2400" dirty="0"/>
          </a:p>
          <a:p>
            <a:r>
              <a:rPr lang="en-US" sz="2400" dirty="0"/>
              <a:t>Subscriptions are named entities.</a:t>
            </a:r>
          </a:p>
          <a:p>
            <a:endParaRPr lang="en-US" sz="2400" dirty="0"/>
          </a:p>
          <a:p>
            <a:r>
              <a:rPr lang="en-US" sz="2400" dirty="0"/>
              <a:t> Subscriptions are durable by default, but can be configured to expire and then be automatically deleted. </a:t>
            </a:r>
          </a:p>
          <a:p>
            <a:endParaRPr lang="en-US" sz="2400" dirty="0"/>
          </a:p>
          <a:p>
            <a:r>
              <a:rPr lang="en-US" sz="2400" dirty="0"/>
              <a:t>Via the Java Message Service (JMS) API, Service Bus Premium also allows you to create volatile subscriptions that exist for the duration of the connection.</a:t>
            </a:r>
          </a:p>
          <a:p>
            <a:endParaRPr lang="en-US" sz="2400" dirty="0"/>
          </a:p>
        </p:txBody>
      </p:sp>
      <p:pic>
        <p:nvPicPr>
          <p:cNvPr id="4" name="Picture 3">
            <a:extLst>
              <a:ext uri="{FF2B5EF4-FFF2-40B4-BE49-F238E27FC236}">
                <a16:creationId xmlns:a16="http://schemas.microsoft.com/office/drawing/2014/main" id="{E1C09B96-377B-1730-8E6A-F4528D0983B0}"/>
              </a:ext>
            </a:extLst>
          </p:cNvPr>
          <p:cNvPicPr>
            <a:picLocks noChangeAspect="1"/>
          </p:cNvPicPr>
          <p:nvPr/>
        </p:nvPicPr>
        <p:blipFill>
          <a:blip r:embed="rId2"/>
          <a:stretch>
            <a:fillRect/>
          </a:stretch>
        </p:blipFill>
        <p:spPr>
          <a:xfrm>
            <a:off x="6820107" y="1435100"/>
            <a:ext cx="4970314" cy="1695005"/>
          </a:xfrm>
          <a:prstGeom prst="rect">
            <a:avLst/>
          </a:prstGeom>
        </p:spPr>
      </p:pic>
    </p:spTree>
    <p:extLst>
      <p:ext uri="{BB962C8B-B14F-4D97-AF65-F5344CB8AC3E}">
        <p14:creationId xmlns:p14="http://schemas.microsoft.com/office/powerpoint/2010/main" val="8940068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C1C7-FA66-3EC5-6285-29C210D715AD}"/>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1189FEA8-6001-37A5-BA85-12ABCBE56323}"/>
              </a:ext>
            </a:extLst>
          </p:cNvPr>
          <p:cNvSpPr>
            <a:spLocks noGrp="1"/>
          </p:cNvSpPr>
          <p:nvPr>
            <p:ph sz="quarter" idx="10"/>
          </p:nvPr>
        </p:nvSpPr>
        <p:spPr>
          <a:xfrm>
            <a:off x="584199" y="1435100"/>
            <a:ext cx="6126567" cy="5379934"/>
          </a:xfrm>
        </p:spPr>
        <p:txBody>
          <a:bodyPr/>
          <a:lstStyle/>
          <a:p>
            <a:r>
              <a:rPr lang="en-US" sz="2000" dirty="0"/>
              <a:t>You can define rules on a subscription. </a:t>
            </a:r>
          </a:p>
          <a:p>
            <a:endParaRPr lang="en-US" sz="2000" dirty="0"/>
          </a:p>
          <a:p>
            <a:r>
              <a:rPr lang="en-US" sz="2000" dirty="0"/>
              <a:t>A subscription rule has a filter to define a condition for the message to be copied into the subscription and an optional action that can modify message metadata. </a:t>
            </a:r>
          </a:p>
          <a:p>
            <a:endParaRPr lang="en-US" sz="2000" dirty="0"/>
          </a:p>
          <a:p>
            <a:r>
              <a:rPr lang="en-US" sz="2000" dirty="0"/>
              <a:t>Topic filters and actions. This feature is useful in the following scenarios:</a:t>
            </a:r>
          </a:p>
          <a:p>
            <a:endParaRPr lang="en-US" sz="2000" dirty="0"/>
          </a:p>
          <a:p>
            <a:pPr lvl="1"/>
            <a:r>
              <a:rPr lang="en-US" sz="1800" dirty="0"/>
              <a:t>You don't want a subscription to receive all messages sent to a topic.</a:t>
            </a:r>
          </a:p>
          <a:p>
            <a:pPr lvl="1"/>
            <a:endParaRPr lang="en-US" sz="1800" dirty="0"/>
          </a:p>
          <a:p>
            <a:pPr lvl="1"/>
            <a:r>
              <a:rPr lang="en-US" sz="1800" dirty="0"/>
              <a:t>You want to mark up messages with extra metadata when they pass through a subscription.</a:t>
            </a:r>
          </a:p>
          <a:p>
            <a:endParaRPr lang="en-US" sz="2400" dirty="0"/>
          </a:p>
        </p:txBody>
      </p:sp>
      <p:pic>
        <p:nvPicPr>
          <p:cNvPr id="4" name="Picture 3">
            <a:extLst>
              <a:ext uri="{FF2B5EF4-FFF2-40B4-BE49-F238E27FC236}">
                <a16:creationId xmlns:a16="http://schemas.microsoft.com/office/drawing/2014/main" id="{E1C09B96-377B-1730-8E6A-F4528D0983B0}"/>
              </a:ext>
            </a:extLst>
          </p:cNvPr>
          <p:cNvPicPr>
            <a:picLocks noChangeAspect="1"/>
          </p:cNvPicPr>
          <p:nvPr/>
        </p:nvPicPr>
        <p:blipFill>
          <a:blip r:embed="rId2"/>
          <a:stretch>
            <a:fillRect/>
          </a:stretch>
        </p:blipFill>
        <p:spPr>
          <a:xfrm>
            <a:off x="6820107" y="1435100"/>
            <a:ext cx="4970314" cy="1695005"/>
          </a:xfrm>
          <a:prstGeom prst="rect">
            <a:avLst/>
          </a:prstGeom>
        </p:spPr>
      </p:pic>
    </p:spTree>
    <p:extLst>
      <p:ext uri="{BB962C8B-B14F-4D97-AF65-F5344CB8AC3E}">
        <p14:creationId xmlns:p14="http://schemas.microsoft.com/office/powerpoint/2010/main" val="39471230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00B5-AB52-4585-C42A-5826A412358F}"/>
              </a:ext>
            </a:extLst>
          </p:cNvPr>
          <p:cNvSpPr>
            <a:spLocks noGrp="1"/>
          </p:cNvSpPr>
          <p:nvPr>
            <p:ph type="title"/>
          </p:nvPr>
        </p:nvSpPr>
        <p:spPr>
          <a:xfrm>
            <a:off x="588263" y="457200"/>
            <a:ext cx="11018520" cy="553998"/>
          </a:xfrm>
        </p:spPr>
        <p:txBody>
          <a:bodyPr/>
          <a:lstStyle/>
          <a:p>
            <a:r>
              <a:rPr lang="en-US" dirty="0"/>
              <a:t>Topic filters and actions</a:t>
            </a:r>
          </a:p>
        </p:txBody>
      </p:sp>
      <p:sp>
        <p:nvSpPr>
          <p:cNvPr id="3" name="Content Placeholder 2">
            <a:extLst>
              <a:ext uri="{FF2B5EF4-FFF2-40B4-BE49-F238E27FC236}">
                <a16:creationId xmlns:a16="http://schemas.microsoft.com/office/drawing/2014/main" id="{06A0CABD-AFBE-B4B5-2BEA-015685FA8D04}"/>
              </a:ext>
            </a:extLst>
          </p:cNvPr>
          <p:cNvSpPr>
            <a:spLocks noGrp="1"/>
          </p:cNvSpPr>
          <p:nvPr>
            <p:ph sz="quarter" idx="10"/>
          </p:nvPr>
        </p:nvSpPr>
        <p:spPr>
          <a:xfrm>
            <a:off x="584200" y="1435100"/>
            <a:ext cx="11018838" cy="4136517"/>
          </a:xfrm>
        </p:spPr>
        <p:txBody>
          <a:bodyPr/>
          <a:lstStyle/>
          <a:p>
            <a:r>
              <a:rPr lang="en-US" sz="2400" dirty="0"/>
              <a:t>Subscribers can define which messages they want to receive from a topic. </a:t>
            </a:r>
          </a:p>
          <a:p>
            <a:endParaRPr lang="en-US" sz="2400" dirty="0"/>
          </a:p>
          <a:p>
            <a:r>
              <a:rPr lang="en-US" sz="2400" dirty="0"/>
              <a:t>These messages are specified in the form of one or more named subscription rules. </a:t>
            </a:r>
          </a:p>
          <a:p>
            <a:endParaRPr lang="en-US" sz="2400" dirty="0"/>
          </a:p>
          <a:p>
            <a:r>
              <a:rPr lang="en-US" sz="2400" dirty="0"/>
              <a:t>Each rule consists of a </a:t>
            </a:r>
            <a:r>
              <a:rPr lang="en-US" sz="2400" b="1" dirty="0"/>
              <a:t>filter condition </a:t>
            </a:r>
            <a:r>
              <a:rPr lang="en-US" sz="2400" dirty="0"/>
              <a:t>that selects particular messages, and </a:t>
            </a:r>
            <a:r>
              <a:rPr lang="en-US" sz="2400" b="1" dirty="0"/>
              <a:t>optionally</a:t>
            </a:r>
            <a:r>
              <a:rPr lang="en-US" sz="2400" dirty="0"/>
              <a:t> contain an </a:t>
            </a:r>
            <a:r>
              <a:rPr lang="en-US" sz="2400" b="1" dirty="0"/>
              <a:t>action</a:t>
            </a:r>
            <a:r>
              <a:rPr lang="en-US" sz="2400" dirty="0"/>
              <a:t> that annotates the selected message.</a:t>
            </a:r>
          </a:p>
          <a:p>
            <a:endParaRPr lang="en-US" sz="2400" dirty="0"/>
          </a:p>
          <a:p>
            <a:r>
              <a:rPr lang="en-US" sz="2400" dirty="0"/>
              <a:t>All rules </a:t>
            </a:r>
            <a:r>
              <a:rPr lang="en-US" sz="2400" b="1" dirty="0"/>
              <a:t>without actions </a:t>
            </a:r>
            <a:r>
              <a:rPr lang="en-US" sz="2400" dirty="0"/>
              <a:t>are combined using an </a:t>
            </a:r>
            <a:r>
              <a:rPr lang="en-US" sz="2400" b="1" dirty="0"/>
              <a:t>OR</a:t>
            </a:r>
            <a:r>
              <a:rPr lang="en-US" sz="2400" dirty="0"/>
              <a:t> condition and result in a single message on the subscription even if you have multiple matching rules.</a:t>
            </a:r>
          </a:p>
        </p:txBody>
      </p:sp>
    </p:spTree>
    <p:extLst>
      <p:ext uri="{BB962C8B-B14F-4D97-AF65-F5344CB8AC3E}">
        <p14:creationId xmlns:p14="http://schemas.microsoft.com/office/powerpoint/2010/main" val="16693540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387-1F1B-5B7F-0E43-F259CD364823}"/>
              </a:ext>
            </a:extLst>
          </p:cNvPr>
          <p:cNvSpPr>
            <a:spLocks noGrp="1"/>
          </p:cNvSpPr>
          <p:nvPr>
            <p:ph type="title"/>
          </p:nvPr>
        </p:nvSpPr>
        <p:spPr>
          <a:xfrm>
            <a:off x="588263" y="457200"/>
            <a:ext cx="11018520" cy="553998"/>
          </a:xfrm>
        </p:spPr>
        <p:txBody>
          <a:bodyPr/>
          <a:lstStyle/>
          <a:p>
            <a:r>
              <a:rPr lang="en-US" dirty="0"/>
              <a:t>Topic filters and actions</a:t>
            </a:r>
          </a:p>
        </p:txBody>
      </p:sp>
      <p:sp>
        <p:nvSpPr>
          <p:cNvPr id="3" name="Content Placeholder 2">
            <a:extLst>
              <a:ext uri="{FF2B5EF4-FFF2-40B4-BE49-F238E27FC236}">
                <a16:creationId xmlns:a16="http://schemas.microsoft.com/office/drawing/2014/main" id="{0D89EA26-5F9F-5683-6BAF-06ADC3BD84AB}"/>
              </a:ext>
            </a:extLst>
          </p:cNvPr>
          <p:cNvSpPr>
            <a:spLocks noGrp="1"/>
          </p:cNvSpPr>
          <p:nvPr>
            <p:ph sz="quarter" idx="10"/>
          </p:nvPr>
        </p:nvSpPr>
        <p:spPr>
          <a:xfrm>
            <a:off x="584200" y="1435100"/>
            <a:ext cx="11018838" cy="4505849"/>
          </a:xfrm>
        </p:spPr>
        <p:txBody>
          <a:bodyPr/>
          <a:lstStyle/>
          <a:p>
            <a:r>
              <a:rPr lang="en-US" sz="2000" dirty="0"/>
              <a:t>Each </a:t>
            </a:r>
            <a:r>
              <a:rPr lang="en-US" sz="2000" b="1" dirty="0"/>
              <a:t>rule with an action </a:t>
            </a:r>
            <a:r>
              <a:rPr lang="en-US" sz="2000" dirty="0"/>
              <a:t>produces a copy of the message. </a:t>
            </a:r>
          </a:p>
          <a:p>
            <a:endParaRPr lang="en-US" sz="2000" dirty="0"/>
          </a:p>
          <a:p>
            <a:r>
              <a:rPr lang="en-US" sz="2000" dirty="0"/>
              <a:t>This message will have a property called </a:t>
            </a:r>
            <a:r>
              <a:rPr lang="en-US" sz="2000" dirty="0" err="1"/>
              <a:t>RuleName</a:t>
            </a:r>
            <a:r>
              <a:rPr lang="en-US" sz="2000" dirty="0"/>
              <a:t> where the value is the name of the matching rule. </a:t>
            </a:r>
          </a:p>
          <a:p>
            <a:endParaRPr lang="en-US" sz="2000" dirty="0"/>
          </a:p>
          <a:p>
            <a:r>
              <a:rPr lang="en-US" sz="2000" dirty="0"/>
              <a:t>The action may add or update properties, or delete properties from the original message to produce a message on the subscription.</a:t>
            </a:r>
          </a:p>
          <a:p>
            <a:endParaRPr lang="en-US" sz="2000" dirty="0"/>
          </a:p>
          <a:p>
            <a:r>
              <a:rPr lang="en-US" sz="2000" dirty="0"/>
              <a:t>Consider the following scenario:</a:t>
            </a:r>
          </a:p>
          <a:p>
            <a:endParaRPr lang="en-US" sz="2000" dirty="0"/>
          </a:p>
          <a:p>
            <a:pPr lvl="1"/>
            <a:r>
              <a:rPr lang="en-US" sz="1800" dirty="0"/>
              <a:t>Subscription has five rules.</a:t>
            </a:r>
          </a:p>
          <a:p>
            <a:pPr lvl="1"/>
            <a:r>
              <a:rPr lang="en-US" sz="1800" dirty="0"/>
              <a:t>Two rules contain actions.</a:t>
            </a:r>
          </a:p>
          <a:p>
            <a:pPr lvl="1"/>
            <a:r>
              <a:rPr lang="en-US" sz="1800" dirty="0"/>
              <a:t>Three rules don't contain actions.</a:t>
            </a:r>
          </a:p>
        </p:txBody>
      </p:sp>
    </p:spTree>
    <p:extLst>
      <p:ext uri="{BB962C8B-B14F-4D97-AF65-F5344CB8AC3E}">
        <p14:creationId xmlns:p14="http://schemas.microsoft.com/office/powerpoint/2010/main" val="10197010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6387-1F1B-5B7F-0E43-F259CD364823}"/>
              </a:ext>
            </a:extLst>
          </p:cNvPr>
          <p:cNvSpPr>
            <a:spLocks noGrp="1"/>
          </p:cNvSpPr>
          <p:nvPr>
            <p:ph type="title"/>
          </p:nvPr>
        </p:nvSpPr>
        <p:spPr>
          <a:xfrm>
            <a:off x="588263" y="457200"/>
            <a:ext cx="11018520" cy="553998"/>
          </a:xfrm>
        </p:spPr>
        <p:txBody>
          <a:bodyPr/>
          <a:lstStyle/>
          <a:p>
            <a:r>
              <a:rPr lang="en-US" dirty="0"/>
              <a:t>Topic filters and actions</a:t>
            </a:r>
          </a:p>
        </p:txBody>
      </p:sp>
      <p:sp>
        <p:nvSpPr>
          <p:cNvPr id="3" name="Content Placeholder 2">
            <a:extLst>
              <a:ext uri="{FF2B5EF4-FFF2-40B4-BE49-F238E27FC236}">
                <a16:creationId xmlns:a16="http://schemas.microsoft.com/office/drawing/2014/main" id="{0D89EA26-5F9F-5683-6BAF-06ADC3BD84AB}"/>
              </a:ext>
            </a:extLst>
          </p:cNvPr>
          <p:cNvSpPr>
            <a:spLocks noGrp="1"/>
          </p:cNvSpPr>
          <p:nvPr>
            <p:ph sz="quarter" idx="10"/>
          </p:nvPr>
        </p:nvSpPr>
        <p:spPr>
          <a:xfrm>
            <a:off x="584200" y="1435100"/>
            <a:ext cx="11018838" cy="4505849"/>
          </a:xfrm>
        </p:spPr>
        <p:txBody>
          <a:bodyPr/>
          <a:lstStyle/>
          <a:p>
            <a:r>
              <a:rPr lang="en-US" sz="2000" dirty="0"/>
              <a:t>Each </a:t>
            </a:r>
            <a:r>
              <a:rPr lang="en-US" sz="2000" b="1" dirty="0"/>
              <a:t>rule with an action </a:t>
            </a:r>
            <a:r>
              <a:rPr lang="en-US" sz="2000" dirty="0"/>
              <a:t>produces a copy of the message. </a:t>
            </a:r>
          </a:p>
          <a:p>
            <a:endParaRPr lang="en-US" sz="2000" dirty="0"/>
          </a:p>
          <a:p>
            <a:r>
              <a:rPr lang="en-US" sz="2000" dirty="0"/>
              <a:t>This message will have a property called </a:t>
            </a:r>
            <a:r>
              <a:rPr lang="en-US" sz="2000" dirty="0" err="1"/>
              <a:t>RuleName</a:t>
            </a:r>
            <a:r>
              <a:rPr lang="en-US" sz="2000" dirty="0"/>
              <a:t> where the value is the name of the matching rule. </a:t>
            </a:r>
          </a:p>
          <a:p>
            <a:endParaRPr lang="en-US" sz="2000" dirty="0"/>
          </a:p>
          <a:p>
            <a:r>
              <a:rPr lang="en-US" sz="2000" dirty="0"/>
              <a:t>The action may add or update properties, or delete properties from the original message to produce a message on the subscription.</a:t>
            </a:r>
          </a:p>
          <a:p>
            <a:endParaRPr lang="en-US" sz="2000" dirty="0"/>
          </a:p>
          <a:p>
            <a:r>
              <a:rPr lang="en-US" sz="2000" dirty="0"/>
              <a:t>Consider the following scenario:</a:t>
            </a:r>
          </a:p>
          <a:p>
            <a:endParaRPr lang="en-US" sz="2000" dirty="0"/>
          </a:p>
          <a:p>
            <a:pPr lvl="1"/>
            <a:r>
              <a:rPr lang="en-US" sz="1800" dirty="0"/>
              <a:t>Subscription has five rules.</a:t>
            </a:r>
          </a:p>
          <a:p>
            <a:pPr lvl="1"/>
            <a:r>
              <a:rPr lang="en-US" sz="1800" dirty="0"/>
              <a:t>Two rules contain actions.</a:t>
            </a:r>
          </a:p>
          <a:p>
            <a:pPr lvl="1"/>
            <a:r>
              <a:rPr lang="en-US" sz="1800" dirty="0"/>
              <a:t>Three rules don't contain actions.</a:t>
            </a:r>
          </a:p>
        </p:txBody>
      </p:sp>
    </p:spTree>
    <p:extLst>
      <p:ext uri="{BB962C8B-B14F-4D97-AF65-F5344CB8AC3E}">
        <p14:creationId xmlns:p14="http://schemas.microsoft.com/office/powerpoint/2010/main" val="4238152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C396-7383-3137-34A6-668528DA268D}"/>
              </a:ext>
            </a:extLst>
          </p:cNvPr>
          <p:cNvSpPr>
            <a:spLocks noGrp="1"/>
          </p:cNvSpPr>
          <p:nvPr>
            <p:ph type="title"/>
          </p:nvPr>
        </p:nvSpPr>
        <p:spPr/>
        <p:txBody>
          <a:bodyPr/>
          <a:lstStyle/>
          <a:p>
            <a:r>
              <a:rPr lang="en-US" dirty="0"/>
              <a:t>Topic filters and actions</a:t>
            </a:r>
          </a:p>
        </p:txBody>
      </p:sp>
      <p:sp>
        <p:nvSpPr>
          <p:cNvPr id="3" name="Content Placeholder 2">
            <a:extLst>
              <a:ext uri="{FF2B5EF4-FFF2-40B4-BE49-F238E27FC236}">
                <a16:creationId xmlns:a16="http://schemas.microsoft.com/office/drawing/2014/main" id="{A2BC4079-C1ED-5D61-66AF-B276D7BD041C}"/>
              </a:ext>
            </a:extLst>
          </p:cNvPr>
          <p:cNvSpPr>
            <a:spLocks noGrp="1"/>
          </p:cNvSpPr>
          <p:nvPr>
            <p:ph sz="quarter" idx="10"/>
          </p:nvPr>
        </p:nvSpPr>
        <p:spPr>
          <a:xfrm>
            <a:off x="584200" y="1435100"/>
            <a:ext cx="11018838" cy="5022914"/>
          </a:xfrm>
        </p:spPr>
        <p:txBody>
          <a:bodyPr/>
          <a:lstStyle/>
          <a:p>
            <a:r>
              <a:rPr lang="en-US" sz="2400" dirty="0"/>
              <a:t>In this example, if you send one message that matches all five rules, you get three messages on the subscription. </a:t>
            </a:r>
          </a:p>
          <a:p>
            <a:endParaRPr lang="en-US" sz="2400" dirty="0"/>
          </a:p>
          <a:p>
            <a:r>
              <a:rPr lang="en-US" sz="2400" dirty="0"/>
              <a:t>That's two messages for two rules with actions and one message for three rules without actions.</a:t>
            </a:r>
          </a:p>
          <a:p>
            <a:endParaRPr lang="en-US" sz="2400" dirty="0"/>
          </a:p>
          <a:p>
            <a:r>
              <a:rPr lang="en-US" sz="2400" dirty="0"/>
              <a:t>Each newly created topic subscription has an initial default subscription rule. </a:t>
            </a:r>
          </a:p>
          <a:p>
            <a:endParaRPr lang="en-US" sz="2400" dirty="0"/>
          </a:p>
          <a:p>
            <a:r>
              <a:rPr lang="en-US" sz="2400" dirty="0"/>
              <a:t>If you don't explicitly specify a filter condition for the rule, the applied filter is the true filter that enables all messages to be selected into the subscription. </a:t>
            </a:r>
          </a:p>
          <a:p>
            <a:endParaRPr lang="en-US" sz="2400" dirty="0"/>
          </a:p>
          <a:p>
            <a:r>
              <a:rPr lang="en-US" sz="2400" dirty="0"/>
              <a:t>The default rule has no associated annotation action.</a:t>
            </a:r>
          </a:p>
        </p:txBody>
      </p:sp>
    </p:spTree>
    <p:extLst>
      <p:ext uri="{BB962C8B-B14F-4D97-AF65-F5344CB8AC3E}">
        <p14:creationId xmlns:p14="http://schemas.microsoft.com/office/powerpoint/2010/main" val="3149722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E7C83-0778-EA41-06D4-F91C0F4F1F2D}"/>
              </a:ext>
            </a:extLst>
          </p:cNvPr>
          <p:cNvSpPr>
            <a:spLocks noGrp="1"/>
          </p:cNvSpPr>
          <p:nvPr>
            <p:ph type="title"/>
          </p:nvPr>
        </p:nvSpPr>
        <p:spPr>
          <a:xfrm>
            <a:off x="588263" y="457200"/>
            <a:ext cx="11018520" cy="553998"/>
          </a:xfrm>
        </p:spPr>
        <p:txBody>
          <a:bodyPr/>
          <a:lstStyle/>
          <a:p>
            <a:r>
              <a:rPr lang="en-US" dirty="0"/>
              <a:t>Filters</a:t>
            </a:r>
          </a:p>
        </p:txBody>
      </p:sp>
      <p:sp>
        <p:nvSpPr>
          <p:cNvPr id="3" name="Content Placeholder 2">
            <a:extLst>
              <a:ext uri="{FF2B5EF4-FFF2-40B4-BE49-F238E27FC236}">
                <a16:creationId xmlns:a16="http://schemas.microsoft.com/office/drawing/2014/main" id="{C0682C61-F011-DF35-C31C-04BC73C34D70}"/>
              </a:ext>
            </a:extLst>
          </p:cNvPr>
          <p:cNvSpPr>
            <a:spLocks noGrp="1"/>
          </p:cNvSpPr>
          <p:nvPr>
            <p:ph sz="quarter" idx="10"/>
          </p:nvPr>
        </p:nvSpPr>
        <p:spPr>
          <a:xfrm>
            <a:off x="584200" y="1435100"/>
            <a:ext cx="11018838" cy="4887492"/>
          </a:xfrm>
        </p:spPr>
        <p:txBody>
          <a:bodyPr/>
          <a:lstStyle/>
          <a:p>
            <a:r>
              <a:rPr lang="en-US" sz="2000" dirty="0"/>
              <a:t>Service Bus supports three filter conditions:</a:t>
            </a:r>
          </a:p>
          <a:p>
            <a:pPr lvl="1"/>
            <a:r>
              <a:rPr lang="en-US" sz="1800" dirty="0"/>
              <a:t>SQL Filters</a:t>
            </a:r>
          </a:p>
          <a:p>
            <a:pPr lvl="1"/>
            <a:r>
              <a:rPr lang="en-US" sz="1800" dirty="0"/>
              <a:t>Boolean Filter</a:t>
            </a:r>
          </a:p>
          <a:p>
            <a:pPr lvl="1"/>
            <a:r>
              <a:rPr lang="en-US" sz="1800" dirty="0"/>
              <a:t>Correlation Filters</a:t>
            </a:r>
          </a:p>
          <a:p>
            <a:endParaRPr lang="en-US" sz="2000" dirty="0"/>
          </a:p>
          <a:p>
            <a:r>
              <a:rPr lang="en-US" sz="2000" b="1" dirty="0"/>
              <a:t>SQL Filters </a:t>
            </a:r>
            <a:r>
              <a:rPr lang="en-US" sz="2000" dirty="0"/>
              <a:t>- A </a:t>
            </a:r>
            <a:r>
              <a:rPr lang="en-US" sz="2000" b="1" dirty="0" err="1"/>
              <a:t>SqlFilter</a:t>
            </a:r>
            <a:r>
              <a:rPr lang="en-US" sz="2000" dirty="0"/>
              <a:t> holds a SQL-like conditional expression that is evaluated in the broker against the arriving messages' user-defined properties and system properties. </a:t>
            </a:r>
          </a:p>
          <a:p>
            <a:endParaRPr lang="en-US" sz="2000" dirty="0"/>
          </a:p>
          <a:p>
            <a:r>
              <a:rPr lang="en-US" sz="2000" dirty="0"/>
              <a:t>All system properties must be prefixed with </a:t>
            </a:r>
            <a:r>
              <a:rPr lang="en-US" sz="2000" b="1" dirty="0"/>
              <a:t>sys</a:t>
            </a:r>
            <a:r>
              <a:rPr lang="en-US" sz="2000" dirty="0"/>
              <a:t>. in the conditional expression. </a:t>
            </a:r>
          </a:p>
          <a:p>
            <a:endParaRPr lang="en-US" sz="2000" dirty="0"/>
          </a:p>
          <a:p>
            <a:r>
              <a:rPr lang="en-US" sz="2000" dirty="0"/>
              <a:t>The </a:t>
            </a:r>
            <a:r>
              <a:rPr lang="en-US" sz="2000" dirty="0">
                <a:hlinkClick r:id="rId2"/>
              </a:rPr>
              <a:t>SQL-language subset for filter conditions </a:t>
            </a:r>
            <a:r>
              <a:rPr lang="en-US" sz="2000" dirty="0"/>
              <a:t>tests for the existence of properties (</a:t>
            </a:r>
            <a:r>
              <a:rPr lang="en-US" sz="2000" b="1" dirty="0"/>
              <a:t>EXISTS</a:t>
            </a:r>
            <a:r>
              <a:rPr lang="en-US" sz="2000" dirty="0"/>
              <a:t>), null-values (</a:t>
            </a:r>
            <a:r>
              <a:rPr lang="en-US" sz="2000" b="1" dirty="0"/>
              <a:t>IS NULL</a:t>
            </a:r>
            <a:r>
              <a:rPr lang="en-US" sz="2000" dirty="0"/>
              <a:t>), logical NOT/AND/OR, relational operators, simple numeric arithmetic, and simple text pattern matching with </a:t>
            </a:r>
            <a:r>
              <a:rPr lang="en-US" sz="2000" b="1" dirty="0"/>
              <a:t>LIKE</a:t>
            </a:r>
            <a:r>
              <a:rPr lang="en-US" sz="2000" dirty="0"/>
              <a:t>.</a:t>
            </a:r>
          </a:p>
          <a:p>
            <a:endParaRPr lang="en-US" sz="2400" dirty="0"/>
          </a:p>
        </p:txBody>
      </p:sp>
    </p:spTree>
    <p:extLst>
      <p:ext uri="{BB962C8B-B14F-4D97-AF65-F5344CB8AC3E}">
        <p14:creationId xmlns:p14="http://schemas.microsoft.com/office/powerpoint/2010/main" val="39823558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E7C83-0778-EA41-06D4-F91C0F4F1F2D}"/>
              </a:ext>
            </a:extLst>
          </p:cNvPr>
          <p:cNvSpPr>
            <a:spLocks noGrp="1"/>
          </p:cNvSpPr>
          <p:nvPr>
            <p:ph type="title"/>
          </p:nvPr>
        </p:nvSpPr>
        <p:spPr>
          <a:xfrm>
            <a:off x="588263" y="457200"/>
            <a:ext cx="11018520" cy="553998"/>
          </a:xfrm>
        </p:spPr>
        <p:txBody>
          <a:bodyPr/>
          <a:lstStyle/>
          <a:p>
            <a:r>
              <a:rPr lang="en-US" dirty="0"/>
              <a:t>Boolean Filters</a:t>
            </a:r>
          </a:p>
        </p:txBody>
      </p:sp>
      <p:sp>
        <p:nvSpPr>
          <p:cNvPr id="3" name="Content Placeholder 2">
            <a:extLst>
              <a:ext uri="{FF2B5EF4-FFF2-40B4-BE49-F238E27FC236}">
                <a16:creationId xmlns:a16="http://schemas.microsoft.com/office/drawing/2014/main" id="{C0682C61-F011-DF35-C31C-04BC73C34D70}"/>
              </a:ext>
            </a:extLst>
          </p:cNvPr>
          <p:cNvSpPr>
            <a:spLocks noGrp="1"/>
          </p:cNvSpPr>
          <p:nvPr>
            <p:ph sz="quarter" idx="10"/>
          </p:nvPr>
        </p:nvSpPr>
        <p:spPr>
          <a:xfrm>
            <a:off x="584200" y="1435100"/>
            <a:ext cx="11018838" cy="2437590"/>
          </a:xfrm>
        </p:spPr>
        <p:txBody>
          <a:bodyPr/>
          <a:lstStyle/>
          <a:p>
            <a:endParaRPr lang="en-US" sz="2400" dirty="0"/>
          </a:p>
          <a:p>
            <a:r>
              <a:rPr lang="en-US" sz="2400" b="1" dirty="0"/>
              <a:t>Boolean filters </a:t>
            </a:r>
            <a:r>
              <a:rPr lang="en-US" sz="2400" dirty="0"/>
              <a:t>- The </a:t>
            </a:r>
            <a:r>
              <a:rPr lang="en-US" sz="2400" b="1" dirty="0" err="1"/>
              <a:t>TrueFilter</a:t>
            </a:r>
            <a:r>
              <a:rPr lang="en-US" sz="2400" dirty="0"/>
              <a:t> and </a:t>
            </a:r>
            <a:r>
              <a:rPr lang="en-US" sz="2400" b="1" dirty="0" err="1"/>
              <a:t>FalseFilter</a:t>
            </a:r>
            <a:r>
              <a:rPr lang="en-US" sz="2400" b="1" dirty="0"/>
              <a:t> </a:t>
            </a:r>
            <a:r>
              <a:rPr lang="en-US" sz="2400" dirty="0"/>
              <a:t>either cause all arriving messages (</a:t>
            </a:r>
            <a:r>
              <a:rPr lang="en-US" sz="2400" b="1" dirty="0"/>
              <a:t>true</a:t>
            </a:r>
            <a:r>
              <a:rPr lang="en-US" sz="2400" dirty="0"/>
              <a:t>) or none of the arriving messages (</a:t>
            </a:r>
            <a:r>
              <a:rPr lang="en-US" sz="2400" b="1" dirty="0"/>
              <a:t>false</a:t>
            </a:r>
            <a:r>
              <a:rPr lang="en-US" sz="2400" dirty="0"/>
              <a:t>) to be selected for the subscription. </a:t>
            </a:r>
          </a:p>
          <a:p>
            <a:endParaRPr lang="en-US" sz="2400" dirty="0"/>
          </a:p>
          <a:p>
            <a:r>
              <a:rPr lang="en-US" sz="2400" b="1" dirty="0" err="1"/>
              <a:t>TrueFilter</a:t>
            </a:r>
            <a:r>
              <a:rPr lang="en-US" sz="2400" dirty="0"/>
              <a:t> and </a:t>
            </a:r>
            <a:r>
              <a:rPr lang="en-US" sz="2400" b="1" dirty="0" err="1"/>
              <a:t>FalseFilter</a:t>
            </a:r>
            <a:r>
              <a:rPr lang="en-US" sz="2400" b="1" dirty="0"/>
              <a:t> </a:t>
            </a:r>
            <a:r>
              <a:rPr lang="en-US" sz="2400" dirty="0"/>
              <a:t>filters derive from the SQL filter.</a:t>
            </a:r>
          </a:p>
        </p:txBody>
      </p:sp>
    </p:spTree>
    <p:extLst>
      <p:ext uri="{BB962C8B-B14F-4D97-AF65-F5344CB8AC3E}">
        <p14:creationId xmlns:p14="http://schemas.microsoft.com/office/powerpoint/2010/main" val="187497467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E7C83-0778-EA41-06D4-F91C0F4F1F2D}"/>
              </a:ext>
            </a:extLst>
          </p:cNvPr>
          <p:cNvSpPr>
            <a:spLocks noGrp="1"/>
          </p:cNvSpPr>
          <p:nvPr>
            <p:ph type="title"/>
          </p:nvPr>
        </p:nvSpPr>
        <p:spPr>
          <a:xfrm>
            <a:off x="588263" y="457200"/>
            <a:ext cx="11018520" cy="553998"/>
          </a:xfrm>
        </p:spPr>
        <p:txBody>
          <a:bodyPr/>
          <a:lstStyle/>
          <a:p>
            <a:r>
              <a:rPr lang="en-US" dirty="0"/>
              <a:t>Correlation Filters</a:t>
            </a:r>
          </a:p>
        </p:txBody>
      </p:sp>
      <p:sp>
        <p:nvSpPr>
          <p:cNvPr id="3" name="Content Placeholder 2">
            <a:extLst>
              <a:ext uri="{FF2B5EF4-FFF2-40B4-BE49-F238E27FC236}">
                <a16:creationId xmlns:a16="http://schemas.microsoft.com/office/drawing/2014/main" id="{C0682C61-F011-DF35-C31C-04BC73C34D70}"/>
              </a:ext>
            </a:extLst>
          </p:cNvPr>
          <p:cNvSpPr>
            <a:spLocks noGrp="1"/>
          </p:cNvSpPr>
          <p:nvPr>
            <p:ph sz="quarter" idx="10"/>
          </p:nvPr>
        </p:nvSpPr>
        <p:spPr>
          <a:xfrm>
            <a:off x="584200" y="1435100"/>
            <a:ext cx="11018838" cy="5059847"/>
          </a:xfrm>
        </p:spPr>
        <p:txBody>
          <a:bodyPr/>
          <a:lstStyle/>
          <a:p>
            <a:r>
              <a:rPr lang="en-US" sz="2000" b="1" dirty="0"/>
              <a:t>Correlation Filters </a:t>
            </a:r>
            <a:r>
              <a:rPr lang="en-US" sz="2000" dirty="0"/>
              <a:t>- A </a:t>
            </a:r>
            <a:r>
              <a:rPr lang="en-US" sz="2000" b="1" dirty="0" err="1"/>
              <a:t>CorrelationFilter</a:t>
            </a:r>
            <a:r>
              <a:rPr lang="en-US" sz="2000" dirty="0"/>
              <a:t> holds a set of conditions that are matched against one or more of an arriving message's user and system properties. </a:t>
            </a:r>
          </a:p>
          <a:p>
            <a:endParaRPr lang="en-US" sz="2000" dirty="0"/>
          </a:p>
          <a:p>
            <a:r>
              <a:rPr lang="en-US" sz="2000" dirty="0"/>
              <a:t>A common use is to match against the </a:t>
            </a:r>
            <a:r>
              <a:rPr lang="en-US" sz="2000" b="1" dirty="0"/>
              <a:t>CorrelationId</a:t>
            </a:r>
            <a:r>
              <a:rPr lang="en-US" sz="2000" dirty="0"/>
              <a:t> property, but the application can also choose to match against the following properties:</a:t>
            </a:r>
          </a:p>
          <a:p>
            <a:endParaRPr lang="en-US" sz="2400" dirty="0"/>
          </a:p>
          <a:p>
            <a:pPr lvl="1"/>
            <a:r>
              <a:rPr lang="en-US" dirty="0"/>
              <a:t>ContentType</a:t>
            </a:r>
          </a:p>
          <a:p>
            <a:pPr lvl="1"/>
            <a:r>
              <a:rPr lang="en-US" dirty="0"/>
              <a:t>Label</a:t>
            </a:r>
          </a:p>
          <a:p>
            <a:pPr lvl="1"/>
            <a:r>
              <a:rPr lang="en-US" dirty="0"/>
              <a:t>MessageId</a:t>
            </a:r>
          </a:p>
          <a:p>
            <a:pPr lvl="1"/>
            <a:r>
              <a:rPr lang="en-US" dirty="0"/>
              <a:t>ReplyTo</a:t>
            </a:r>
          </a:p>
          <a:p>
            <a:pPr lvl="1"/>
            <a:r>
              <a:rPr lang="en-US" dirty="0"/>
              <a:t>ReplyToSessionId</a:t>
            </a:r>
          </a:p>
          <a:p>
            <a:pPr lvl="1"/>
            <a:r>
              <a:rPr lang="en-US" dirty="0" err="1"/>
              <a:t>SessionId</a:t>
            </a:r>
            <a:endParaRPr lang="en-US" dirty="0"/>
          </a:p>
          <a:p>
            <a:pPr lvl="1"/>
            <a:r>
              <a:rPr lang="en-US" dirty="0"/>
              <a:t>To</a:t>
            </a:r>
          </a:p>
          <a:p>
            <a:pPr lvl="1"/>
            <a:r>
              <a:rPr lang="en-US" dirty="0"/>
              <a:t>any user-defined properties.</a:t>
            </a:r>
            <a:endParaRPr lang="en-US" sz="1600" dirty="0"/>
          </a:p>
        </p:txBody>
      </p:sp>
    </p:spTree>
    <p:extLst>
      <p:ext uri="{BB962C8B-B14F-4D97-AF65-F5344CB8AC3E}">
        <p14:creationId xmlns:p14="http://schemas.microsoft.com/office/powerpoint/2010/main" val="111802920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E7C83-0778-EA41-06D4-F91C0F4F1F2D}"/>
              </a:ext>
            </a:extLst>
          </p:cNvPr>
          <p:cNvSpPr>
            <a:spLocks noGrp="1"/>
          </p:cNvSpPr>
          <p:nvPr>
            <p:ph type="title"/>
          </p:nvPr>
        </p:nvSpPr>
        <p:spPr>
          <a:xfrm>
            <a:off x="588263" y="457200"/>
            <a:ext cx="11018520" cy="553998"/>
          </a:xfrm>
        </p:spPr>
        <p:txBody>
          <a:bodyPr/>
          <a:lstStyle/>
          <a:p>
            <a:r>
              <a:rPr lang="en-US" dirty="0"/>
              <a:t>Correlation Filters</a:t>
            </a:r>
          </a:p>
        </p:txBody>
      </p:sp>
      <p:sp>
        <p:nvSpPr>
          <p:cNvPr id="3" name="Content Placeholder 2">
            <a:extLst>
              <a:ext uri="{FF2B5EF4-FFF2-40B4-BE49-F238E27FC236}">
                <a16:creationId xmlns:a16="http://schemas.microsoft.com/office/drawing/2014/main" id="{C0682C61-F011-DF35-C31C-04BC73C34D70}"/>
              </a:ext>
            </a:extLst>
          </p:cNvPr>
          <p:cNvSpPr>
            <a:spLocks noGrp="1"/>
          </p:cNvSpPr>
          <p:nvPr>
            <p:ph sz="quarter" idx="10"/>
          </p:nvPr>
        </p:nvSpPr>
        <p:spPr>
          <a:xfrm>
            <a:off x="584200" y="1435100"/>
            <a:ext cx="11018838" cy="3508653"/>
          </a:xfrm>
        </p:spPr>
        <p:txBody>
          <a:bodyPr/>
          <a:lstStyle/>
          <a:p>
            <a:r>
              <a:rPr lang="en-US" sz="2000" dirty="0"/>
              <a:t>A match exists when an arriving message's value for a property is equal to the value specified in the correlation filter. </a:t>
            </a:r>
          </a:p>
          <a:p>
            <a:endParaRPr lang="en-US" sz="2000" dirty="0"/>
          </a:p>
          <a:p>
            <a:r>
              <a:rPr lang="en-US" sz="2000" dirty="0"/>
              <a:t>For string expressions, the comparison is case-sensitive. </a:t>
            </a:r>
          </a:p>
          <a:p>
            <a:endParaRPr lang="en-US" sz="2000" dirty="0"/>
          </a:p>
          <a:p>
            <a:r>
              <a:rPr lang="en-US" sz="2000" dirty="0"/>
              <a:t>When specifying multiple match properties, the filter combines them as a logical AND condition, meaning for the filter to match, all conditions must match.</a:t>
            </a:r>
          </a:p>
          <a:p>
            <a:endParaRPr lang="en-US" sz="2000" dirty="0"/>
          </a:p>
          <a:p>
            <a:r>
              <a:rPr lang="en-US" sz="2000" dirty="0"/>
              <a:t>All filters evaluate message properties. </a:t>
            </a:r>
            <a:r>
              <a:rPr lang="en-US" sz="2000" b="1" dirty="0"/>
              <a:t>Filters can't evaluate the message body.</a:t>
            </a:r>
          </a:p>
          <a:p>
            <a:endParaRPr lang="en-US" sz="2000" dirty="0"/>
          </a:p>
        </p:txBody>
      </p:sp>
    </p:spTree>
    <p:extLst>
      <p:ext uri="{BB962C8B-B14F-4D97-AF65-F5344CB8AC3E}">
        <p14:creationId xmlns:p14="http://schemas.microsoft.com/office/powerpoint/2010/main" val="11119580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a:xfrm>
            <a:off x="1652434" y="1113673"/>
            <a:ext cx="9866313" cy="3323987"/>
          </a:xfrm>
        </p:spPr>
        <p:txBody>
          <a:bodyPr/>
          <a:lstStyle/>
          <a:p>
            <a:r>
              <a:rPr lang="en-US" dirty="0"/>
              <a:t>“There are at least three ways of making associations more tractable. 1. Imposing a traversal direction 2. Adding a qualifier, effectively reducing multiplicity 3. Eliminating nonessential associations”</a:t>
            </a:r>
            <a:br>
              <a:rPr lang="en-US" dirty="0"/>
            </a:br>
            <a:endParaRPr lang="en-US" dirty="0"/>
          </a:p>
        </p:txBody>
      </p:sp>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a:xfrm>
            <a:off x="1759777" y="4437660"/>
            <a:ext cx="5795963" cy="553998"/>
          </a:xfrm>
        </p:spPr>
        <p:txBody>
          <a:bodyPr/>
          <a:lstStyle/>
          <a:p>
            <a:r>
              <a:rPr lang="en-US" dirty="0"/>
              <a:t>Eric Evans, Domain-Driven Design: Tackling Complexity in the Heart of Software”</a:t>
            </a:r>
          </a:p>
        </p:txBody>
      </p:sp>
    </p:spTree>
    <p:extLst>
      <p:ext uri="{BB962C8B-B14F-4D97-AF65-F5344CB8AC3E}">
        <p14:creationId xmlns:p14="http://schemas.microsoft.com/office/powerpoint/2010/main" val="45348910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E7C83-0778-EA41-06D4-F91C0F4F1F2D}"/>
              </a:ext>
            </a:extLst>
          </p:cNvPr>
          <p:cNvSpPr>
            <a:spLocks noGrp="1"/>
          </p:cNvSpPr>
          <p:nvPr>
            <p:ph type="title"/>
          </p:nvPr>
        </p:nvSpPr>
        <p:spPr>
          <a:xfrm>
            <a:off x="588263" y="457200"/>
            <a:ext cx="11018520" cy="553998"/>
          </a:xfrm>
        </p:spPr>
        <p:txBody>
          <a:bodyPr/>
          <a:lstStyle/>
          <a:p>
            <a:r>
              <a:rPr lang="en-US" dirty="0"/>
              <a:t>Correlation Filters</a:t>
            </a:r>
          </a:p>
        </p:txBody>
      </p:sp>
      <p:sp>
        <p:nvSpPr>
          <p:cNvPr id="3" name="Content Placeholder 2">
            <a:extLst>
              <a:ext uri="{FF2B5EF4-FFF2-40B4-BE49-F238E27FC236}">
                <a16:creationId xmlns:a16="http://schemas.microsoft.com/office/drawing/2014/main" id="{C0682C61-F011-DF35-C31C-04BC73C34D70}"/>
              </a:ext>
            </a:extLst>
          </p:cNvPr>
          <p:cNvSpPr>
            <a:spLocks noGrp="1"/>
          </p:cNvSpPr>
          <p:nvPr>
            <p:ph sz="quarter" idx="10"/>
          </p:nvPr>
        </p:nvSpPr>
        <p:spPr>
          <a:xfrm>
            <a:off x="584200" y="1435100"/>
            <a:ext cx="11018838" cy="2769989"/>
          </a:xfrm>
        </p:spPr>
        <p:txBody>
          <a:bodyPr/>
          <a:lstStyle/>
          <a:p>
            <a:r>
              <a:rPr lang="en-US" sz="2000" dirty="0"/>
              <a:t>Complex filter rules require processing capacity. </a:t>
            </a:r>
          </a:p>
          <a:p>
            <a:endParaRPr lang="en-US" sz="2000" dirty="0"/>
          </a:p>
          <a:p>
            <a:r>
              <a:rPr lang="en-US" sz="2000" dirty="0"/>
              <a:t>In particular, the use of SQL filter rules cause lower overall message throughput at the subscription, topic, and namespace level. </a:t>
            </a:r>
          </a:p>
          <a:p>
            <a:endParaRPr lang="en-US" sz="2000" dirty="0"/>
          </a:p>
          <a:p>
            <a:r>
              <a:rPr lang="en-US" sz="2000" dirty="0"/>
              <a:t>Whenever possible, applications should choose correlation filters over SQL-like filters because they're much more efficient in processing and have less impact on throughput.</a:t>
            </a:r>
            <a:endParaRPr lang="en-US" sz="1600" dirty="0"/>
          </a:p>
          <a:p>
            <a:endParaRPr lang="en-US" sz="2000" dirty="0"/>
          </a:p>
        </p:txBody>
      </p:sp>
    </p:spTree>
    <p:extLst>
      <p:ext uri="{BB962C8B-B14F-4D97-AF65-F5344CB8AC3E}">
        <p14:creationId xmlns:p14="http://schemas.microsoft.com/office/powerpoint/2010/main" val="26885899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8EACC-018E-9805-389B-391572EAF669}"/>
              </a:ext>
            </a:extLst>
          </p:cNvPr>
          <p:cNvSpPr>
            <a:spLocks noGrp="1"/>
          </p:cNvSpPr>
          <p:nvPr>
            <p:ph type="title"/>
          </p:nvPr>
        </p:nvSpPr>
        <p:spPr/>
        <p:txBody>
          <a:bodyPr/>
          <a:lstStyle/>
          <a:p>
            <a:r>
              <a:rPr lang="en-US" dirty="0"/>
              <a:t>Actions</a:t>
            </a:r>
          </a:p>
        </p:txBody>
      </p:sp>
      <p:sp>
        <p:nvSpPr>
          <p:cNvPr id="3" name="Content Placeholder 2">
            <a:extLst>
              <a:ext uri="{FF2B5EF4-FFF2-40B4-BE49-F238E27FC236}">
                <a16:creationId xmlns:a16="http://schemas.microsoft.com/office/drawing/2014/main" id="{D788F7FD-1128-ACB8-64E2-10461780156D}"/>
              </a:ext>
            </a:extLst>
          </p:cNvPr>
          <p:cNvSpPr>
            <a:spLocks noGrp="1"/>
          </p:cNvSpPr>
          <p:nvPr>
            <p:ph sz="quarter" idx="10"/>
          </p:nvPr>
        </p:nvSpPr>
        <p:spPr>
          <a:xfrm>
            <a:off x="584200" y="1435100"/>
            <a:ext cx="11018838" cy="4505849"/>
          </a:xfrm>
        </p:spPr>
        <p:txBody>
          <a:bodyPr/>
          <a:lstStyle/>
          <a:p>
            <a:r>
              <a:rPr lang="en-US" sz="2400" dirty="0"/>
              <a:t>With SQL filter conditions, you can define an action that can annotate the message by adding, removing, or replacing properties and their values. </a:t>
            </a:r>
          </a:p>
          <a:p>
            <a:endParaRPr lang="en-US" sz="2400" dirty="0"/>
          </a:p>
          <a:p>
            <a:r>
              <a:rPr lang="en-US" sz="2400" dirty="0"/>
              <a:t>The action uses a SQL-like expression that loosely leans on the SQL UPDATE statement syntax. </a:t>
            </a:r>
          </a:p>
          <a:p>
            <a:endParaRPr lang="en-US" sz="2400" dirty="0"/>
          </a:p>
          <a:p>
            <a:r>
              <a:rPr lang="en-US" sz="2400" dirty="0"/>
              <a:t>The action is done on the message after it has been matched and before the message is selected into the subscription. </a:t>
            </a:r>
          </a:p>
          <a:p>
            <a:endParaRPr lang="en-US" sz="2400" dirty="0"/>
          </a:p>
          <a:p>
            <a:r>
              <a:rPr lang="en-US" sz="2400" dirty="0"/>
              <a:t>The changes to the message properties are private to the message copied into the subscription.</a:t>
            </a:r>
          </a:p>
        </p:txBody>
      </p:sp>
    </p:spTree>
    <p:extLst>
      <p:ext uri="{BB962C8B-B14F-4D97-AF65-F5344CB8AC3E}">
        <p14:creationId xmlns:p14="http://schemas.microsoft.com/office/powerpoint/2010/main" val="9844556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C69D-2F35-D6B2-89B6-FA7270254A36}"/>
              </a:ext>
            </a:extLst>
          </p:cNvPr>
          <p:cNvSpPr>
            <a:spLocks noGrp="1"/>
          </p:cNvSpPr>
          <p:nvPr>
            <p:ph type="title"/>
          </p:nvPr>
        </p:nvSpPr>
        <p:spPr/>
        <p:txBody>
          <a:bodyPr/>
          <a:lstStyle/>
          <a:p>
            <a:r>
              <a:rPr lang="en-US" dirty="0"/>
              <a:t>Namespaces</a:t>
            </a:r>
          </a:p>
        </p:txBody>
      </p:sp>
      <p:sp>
        <p:nvSpPr>
          <p:cNvPr id="3" name="Content Placeholder 2">
            <a:extLst>
              <a:ext uri="{FF2B5EF4-FFF2-40B4-BE49-F238E27FC236}">
                <a16:creationId xmlns:a16="http://schemas.microsoft.com/office/drawing/2014/main" id="{4899C843-1F06-CE4D-FB2E-EA5EDAD9057F}"/>
              </a:ext>
            </a:extLst>
          </p:cNvPr>
          <p:cNvSpPr>
            <a:spLocks noGrp="1"/>
          </p:cNvSpPr>
          <p:nvPr>
            <p:ph sz="quarter" idx="10"/>
          </p:nvPr>
        </p:nvSpPr>
        <p:spPr>
          <a:xfrm>
            <a:off x="584200" y="1435100"/>
            <a:ext cx="11018838" cy="4468916"/>
          </a:xfrm>
        </p:spPr>
        <p:txBody>
          <a:bodyPr/>
          <a:lstStyle/>
          <a:p>
            <a:r>
              <a:rPr lang="en-US" sz="2400" dirty="0"/>
              <a:t>A namespace is a container for all messaging components (queues and topics). </a:t>
            </a:r>
          </a:p>
          <a:p>
            <a:endParaRPr lang="en-US" sz="2400" dirty="0"/>
          </a:p>
          <a:p>
            <a:r>
              <a:rPr lang="en-US" sz="2400" dirty="0"/>
              <a:t>Multiple queues and topics can be in a single namespace, and namespaces often serve as application containers.</a:t>
            </a:r>
          </a:p>
          <a:p>
            <a:endParaRPr lang="en-US" sz="2400" dirty="0"/>
          </a:p>
          <a:p>
            <a:r>
              <a:rPr lang="en-US" sz="2400" dirty="0"/>
              <a:t>A namespace can be compared to a server in the terminology of other brokers, but the concepts aren't directly equivalent. </a:t>
            </a:r>
          </a:p>
          <a:p>
            <a:endParaRPr lang="en-US" sz="2400" dirty="0"/>
          </a:p>
          <a:p>
            <a:r>
              <a:rPr lang="en-US" sz="2400" dirty="0"/>
              <a:t>A Service Bus namespace is your own capacity slice of a large cluster made up of dozens of all-active virtual machines. </a:t>
            </a:r>
          </a:p>
          <a:p>
            <a:endParaRPr lang="en-US" sz="1800" dirty="0"/>
          </a:p>
        </p:txBody>
      </p:sp>
    </p:spTree>
    <p:extLst>
      <p:ext uri="{BB962C8B-B14F-4D97-AF65-F5344CB8AC3E}">
        <p14:creationId xmlns:p14="http://schemas.microsoft.com/office/powerpoint/2010/main" val="36214566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C69D-2F35-D6B2-89B6-FA7270254A36}"/>
              </a:ext>
            </a:extLst>
          </p:cNvPr>
          <p:cNvSpPr>
            <a:spLocks noGrp="1"/>
          </p:cNvSpPr>
          <p:nvPr>
            <p:ph type="title"/>
          </p:nvPr>
        </p:nvSpPr>
        <p:spPr/>
        <p:txBody>
          <a:bodyPr/>
          <a:lstStyle/>
          <a:p>
            <a:r>
              <a:rPr lang="en-US" dirty="0"/>
              <a:t>Namespaces</a:t>
            </a:r>
          </a:p>
        </p:txBody>
      </p:sp>
      <p:sp>
        <p:nvSpPr>
          <p:cNvPr id="3" name="Content Placeholder 2">
            <a:extLst>
              <a:ext uri="{FF2B5EF4-FFF2-40B4-BE49-F238E27FC236}">
                <a16:creationId xmlns:a16="http://schemas.microsoft.com/office/drawing/2014/main" id="{4899C843-1F06-CE4D-FB2E-EA5EDAD9057F}"/>
              </a:ext>
            </a:extLst>
          </p:cNvPr>
          <p:cNvSpPr>
            <a:spLocks noGrp="1"/>
          </p:cNvSpPr>
          <p:nvPr>
            <p:ph sz="quarter" idx="10"/>
          </p:nvPr>
        </p:nvSpPr>
        <p:spPr>
          <a:xfrm>
            <a:off x="584200" y="1435100"/>
            <a:ext cx="11018838" cy="3397853"/>
          </a:xfrm>
        </p:spPr>
        <p:txBody>
          <a:bodyPr/>
          <a:lstStyle/>
          <a:p>
            <a:r>
              <a:rPr lang="en-US" sz="2400" dirty="0"/>
              <a:t>It may optionally span three Azure availability zones. </a:t>
            </a:r>
          </a:p>
          <a:p>
            <a:endParaRPr lang="en-US" sz="2400" dirty="0"/>
          </a:p>
          <a:p>
            <a:r>
              <a:rPr lang="en-US" sz="2400" dirty="0"/>
              <a:t>So, you get all the availability and robustness benefits of running the message broker at enormous scale. </a:t>
            </a:r>
          </a:p>
          <a:p>
            <a:endParaRPr lang="en-US" sz="2400" dirty="0"/>
          </a:p>
          <a:p>
            <a:r>
              <a:rPr lang="en-US" sz="2400" dirty="0"/>
              <a:t>Don't need to worry about underlying complexities. </a:t>
            </a:r>
          </a:p>
          <a:p>
            <a:endParaRPr lang="en-US" sz="2400" dirty="0"/>
          </a:p>
          <a:p>
            <a:r>
              <a:rPr lang="en-US" sz="2400" dirty="0"/>
              <a:t>Service Bus is serverless messaging.</a:t>
            </a:r>
          </a:p>
        </p:txBody>
      </p:sp>
    </p:spTree>
    <p:extLst>
      <p:ext uri="{BB962C8B-B14F-4D97-AF65-F5344CB8AC3E}">
        <p14:creationId xmlns:p14="http://schemas.microsoft.com/office/powerpoint/2010/main" val="173897722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F708-0E7B-7F82-FFB9-E577F04DBF87}"/>
              </a:ext>
            </a:extLst>
          </p:cNvPr>
          <p:cNvSpPr>
            <a:spLocks noGrp="1"/>
          </p:cNvSpPr>
          <p:nvPr>
            <p:ph type="title"/>
          </p:nvPr>
        </p:nvSpPr>
        <p:spPr>
          <a:xfrm>
            <a:off x="588263" y="457200"/>
            <a:ext cx="11018520" cy="553998"/>
          </a:xfrm>
        </p:spPr>
        <p:txBody>
          <a:bodyPr/>
          <a:lstStyle/>
          <a:p>
            <a:r>
              <a:rPr lang="en-US" dirty="0"/>
              <a:t>Advanced features</a:t>
            </a:r>
          </a:p>
        </p:txBody>
      </p:sp>
      <p:sp>
        <p:nvSpPr>
          <p:cNvPr id="3" name="Content Placeholder 2">
            <a:extLst>
              <a:ext uri="{FF2B5EF4-FFF2-40B4-BE49-F238E27FC236}">
                <a16:creationId xmlns:a16="http://schemas.microsoft.com/office/drawing/2014/main" id="{B0E051A6-791F-60FA-431B-E40C028B7FE7}"/>
              </a:ext>
            </a:extLst>
          </p:cNvPr>
          <p:cNvSpPr>
            <a:spLocks noGrp="1"/>
          </p:cNvSpPr>
          <p:nvPr>
            <p:ph sz="quarter" idx="10"/>
          </p:nvPr>
        </p:nvSpPr>
        <p:spPr>
          <a:xfrm>
            <a:off x="584200" y="1435100"/>
            <a:ext cx="11018838" cy="4567404"/>
          </a:xfrm>
        </p:spPr>
        <p:txBody>
          <a:bodyPr/>
          <a:lstStyle/>
          <a:p>
            <a:r>
              <a:rPr lang="en-US" dirty="0">
                <a:hlinkClick r:id="rId2"/>
              </a:rPr>
              <a:t>Message sessions</a:t>
            </a:r>
            <a:endParaRPr lang="en-US" dirty="0"/>
          </a:p>
          <a:p>
            <a:r>
              <a:rPr lang="en-US" dirty="0">
                <a:hlinkClick r:id="rId3"/>
              </a:rPr>
              <a:t>Auto-forwarding</a:t>
            </a:r>
            <a:endParaRPr lang="en-US" dirty="0"/>
          </a:p>
          <a:p>
            <a:r>
              <a:rPr lang="en-US" dirty="0">
                <a:hlinkClick r:id="rId4"/>
              </a:rPr>
              <a:t>Dead-lettering</a:t>
            </a:r>
            <a:endParaRPr lang="en-US" dirty="0"/>
          </a:p>
          <a:p>
            <a:r>
              <a:rPr lang="en-US" dirty="0">
                <a:hlinkClick r:id="rId5"/>
              </a:rPr>
              <a:t>Scheduled delivery</a:t>
            </a:r>
            <a:endParaRPr lang="en-US" dirty="0"/>
          </a:p>
          <a:p>
            <a:r>
              <a:rPr lang="en-US" dirty="0">
                <a:hlinkClick r:id="rId6"/>
              </a:rPr>
              <a:t>Message deferral</a:t>
            </a:r>
            <a:endParaRPr lang="en-US" dirty="0"/>
          </a:p>
          <a:p>
            <a:r>
              <a:rPr lang="en-US" dirty="0">
                <a:hlinkClick r:id="rId7"/>
              </a:rPr>
              <a:t>Transactions</a:t>
            </a:r>
            <a:endParaRPr lang="en-US" dirty="0"/>
          </a:p>
          <a:p>
            <a:r>
              <a:rPr lang="en-US" dirty="0">
                <a:hlinkClick r:id="rId8"/>
              </a:rPr>
              <a:t>Filtering and actions</a:t>
            </a:r>
            <a:endParaRPr lang="en-US" dirty="0"/>
          </a:p>
          <a:p>
            <a:r>
              <a:rPr lang="en-US" dirty="0">
                <a:hlinkClick r:id="rId9"/>
              </a:rPr>
              <a:t>Auto-delete on idle</a:t>
            </a:r>
            <a:endParaRPr lang="en-US" dirty="0"/>
          </a:p>
          <a:p>
            <a:r>
              <a:rPr lang="en-US" dirty="0">
                <a:hlinkClick r:id="rId10"/>
              </a:rPr>
              <a:t>Duplicate detection</a:t>
            </a:r>
            <a:endParaRPr lang="en-US" dirty="0"/>
          </a:p>
        </p:txBody>
      </p:sp>
    </p:spTree>
    <p:extLst>
      <p:ext uri="{BB962C8B-B14F-4D97-AF65-F5344CB8AC3E}">
        <p14:creationId xmlns:p14="http://schemas.microsoft.com/office/powerpoint/2010/main" val="425328723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F708-0E7B-7F82-FFB9-E577F04DBF87}"/>
              </a:ext>
            </a:extLst>
          </p:cNvPr>
          <p:cNvSpPr>
            <a:spLocks noGrp="1"/>
          </p:cNvSpPr>
          <p:nvPr>
            <p:ph type="title"/>
          </p:nvPr>
        </p:nvSpPr>
        <p:spPr>
          <a:xfrm>
            <a:off x="588263" y="457200"/>
            <a:ext cx="11018520" cy="553998"/>
          </a:xfrm>
        </p:spPr>
        <p:txBody>
          <a:bodyPr/>
          <a:lstStyle/>
          <a:p>
            <a:r>
              <a:rPr lang="en-US" dirty="0"/>
              <a:t>Advanced features</a:t>
            </a:r>
          </a:p>
        </p:txBody>
      </p:sp>
      <p:sp>
        <p:nvSpPr>
          <p:cNvPr id="3" name="Content Placeholder 2">
            <a:extLst>
              <a:ext uri="{FF2B5EF4-FFF2-40B4-BE49-F238E27FC236}">
                <a16:creationId xmlns:a16="http://schemas.microsoft.com/office/drawing/2014/main" id="{B0E051A6-791F-60FA-431B-E40C028B7FE7}"/>
              </a:ext>
            </a:extLst>
          </p:cNvPr>
          <p:cNvSpPr>
            <a:spLocks noGrp="1"/>
          </p:cNvSpPr>
          <p:nvPr>
            <p:ph sz="quarter" idx="10"/>
          </p:nvPr>
        </p:nvSpPr>
        <p:spPr>
          <a:xfrm>
            <a:off x="584200" y="1435100"/>
            <a:ext cx="11018838" cy="1895904"/>
          </a:xfrm>
        </p:spPr>
        <p:txBody>
          <a:bodyPr/>
          <a:lstStyle/>
          <a:p>
            <a:r>
              <a:rPr lang="en-US" dirty="0">
                <a:hlinkClick r:id="rId2"/>
              </a:rPr>
              <a:t>Shared access signature </a:t>
            </a:r>
            <a:r>
              <a:rPr lang="en-US" dirty="0"/>
              <a:t>(SAS), </a:t>
            </a:r>
            <a:r>
              <a:rPr lang="en-US" dirty="0">
                <a:hlinkClick r:id="rId3"/>
              </a:rPr>
              <a:t>Role-based access control</a:t>
            </a:r>
            <a:r>
              <a:rPr lang="en-US" dirty="0"/>
              <a:t>, and </a:t>
            </a:r>
            <a:r>
              <a:rPr lang="en-US" dirty="0">
                <a:hlinkClick r:id="rId4"/>
              </a:rPr>
              <a:t>managed identities</a:t>
            </a:r>
            <a:endParaRPr lang="en-US" dirty="0"/>
          </a:p>
          <a:p>
            <a:r>
              <a:rPr lang="en-US" dirty="0">
                <a:hlinkClick r:id="rId5"/>
              </a:rPr>
              <a:t>Geo-disaster recovery</a:t>
            </a:r>
            <a:endParaRPr lang="en-US" dirty="0"/>
          </a:p>
          <a:p>
            <a:r>
              <a:rPr lang="en-US" dirty="0">
                <a:hlinkClick r:id="rId6"/>
              </a:rPr>
              <a:t>Security</a:t>
            </a:r>
            <a:endParaRPr lang="en-US" dirty="0"/>
          </a:p>
        </p:txBody>
      </p:sp>
    </p:spTree>
    <p:extLst>
      <p:ext uri="{BB962C8B-B14F-4D97-AF65-F5344CB8AC3E}">
        <p14:creationId xmlns:p14="http://schemas.microsoft.com/office/powerpoint/2010/main" val="4674298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96CB-5FF5-47ED-8F8B-0448E42E5E7A}"/>
              </a:ext>
            </a:extLst>
          </p:cNvPr>
          <p:cNvSpPr>
            <a:spLocks noGrp="1"/>
          </p:cNvSpPr>
          <p:nvPr>
            <p:ph type="title"/>
          </p:nvPr>
        </p:nvSpPr>
        <p:spPr/>
        <p:txBody>
          <a:bodyPr/>
          <a:lstStyle/>
          <a:p>
            <a:r>
              <a:rPr lang="en-US" dirty="0"/>
              <a:t>Message Sessions</a:t>
            </a:r>
          </a:p>
        </p:txBody>
      </p:sp>
      <p:sp>
        <p:nvSpPr>
          <p:cNvPr id="3" name="Text Placeholder 2">
            <a:extLst>
              <a:ext uri="{FF2B5EF4-FFF2-40B4-BE49-F238E27FC236}">
                <a16:creationId xmlns:a16="http://schemas.microsoft.com/office/drawing/2014/main" id="{0FAFB92D-A3BF-4929-A947-2C6B1F86CB20}"/>
              </a:ext>
            </a:extLst>
          </p:cNvPr>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6301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1138-7572-3E5C-DC5C-D4BF70EB1AD6}"/>
              </a:ext>
            </a:extLst>
          </p:cNvPr>
          <p:cNvSpPr>
            <a:spLocks noGrp="1"/>
          </p:cNvSpPr>
          <p:nvPr>
            <p:ph type="title"/>
          </p:nvPr>
        </p:nvSpPr>
        <p:spPr/>
        <p:txBody>
          <a:bodyPr/>
          <a:lstStyle/>
          <a:p>
            <a:r>
              <a:rPr lang="en-US" dirty="0"/>
              <a:t>Message sessions</a:t>
            </a:r>
          </a:p>
        </p:txBody>
      </p:sp>
      <p:sp>
        <p:nvSpPr>
          <p:cNvPr id="3" name="Content Placeholder 2">
            <a:extLst>
              <a:ext uri="{FF2B5EF4-FFF2-40B4-BE49-F238E27FC236}">
                <a16:creationId xmlns:a16="http://schemas.microsoft.com/office/drawing/2014/main" id="{081B0F7C-1D33-4D20-415A-44D65CCA4B6C}"/>
              </a:ext>
            </a:extLst>
          </p:cNvPr>
          <p:cNvSpPr>
            <a:spLocks noGrp="1"/>
          </p:cNvSpPr>
          <p:nvPr>
            <p:ph sz="quarter" idx="10"/>
          </p:nvPr>
        </p:nvSpPr>
        <p:spPr>
          <a:xfrm>
            <a:off x="584200" y="1435100"/>
            <a:ext cx="11018838" cy="1292662"/>
          </a:xfrm>
        </p:spPr>
        <p:txBody>
          <a:bodyPr/>
          <a:lstStyle/>
          <a:p>
            <a:r>
              <a:rPr lang="en-US" dirty="0"/>
              <a:t>To realize a first-in, first-out (FIFO) guarantee in Service Bus, use sessions. </a:t>
            </a:r>
            <a:r>
              <a:rPr lang="en-US" dirty="0">
                <a:hlinkClick r:id="rId2"/>
              </a:rPr>
              <a:t>Message sessions </a:t>
            </a:r>
            <a:r>
              <a:rPr lang="en-US" dirty="0"/>
              <a:t>enable joint and ordered handling of unbounded sequences of related messages.</a:t>
            </a:r>
          </a:p>
        </p:txBody>
      </p:sp>
    </p:spTree>
    <p:extLst>
      <p:ext uri="{BB962C8B-B14F-4D97-AF65-F5344CB8AC3E}">
        <p14:creationId xmlns:p14="http://schemas.microsoft.com/office/powerpoint/2010/main" val="1082231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B7B4-A67F-62C5-CC80-E8977BD87A3C}"/>
              </a:ext>
            </a:extLst>
          </p:cNvPr>
          <p:cNvSpPr>
            <a:spLocks noGrp="1"/>
          </p:cNvSpPr>
          <p:nvPr>
            <p:ph type="title"/>
          </p:nvPr>
        </p:nvSpPr>
        <p:spPr/>
        <p:txBody>
          <a:bodyPr/>
          <a:lstStyle/>
          <a:p>
            <a:r>
              <a:rPr lang="en-US" dirty="0"/>
              <a:t>First-in, first out (FIFO) pattern</a:t>
            </a:r>
          </a:p>
        </p:txBody>
      </p:sp>
      <p:sp>
        <p:nvSpPr>
          <p:cNvPr id="3" name="Content Placeholder 2">
            <a:extLst>
              <a:ext uri="{FF2B5EF4-FFF2-40B4-BE49-F238E27FC236}">
                <a16:creationId xmlns:a16="http://schemas.microsoft.com/office/drawing/2014/main" id="{A59B9C3A-3D16-E3AC-CDDD-3206BCF7649F}"/>
              </a:ext>
            </a:extLst>
          </p:cNvPr>
          <p:cNvSpPr>
            <a:spLocks noGrp="1"/>
          </p:cNvSpPr>
          <p:nvPr>
            <p:ph sz="quarter" idx="10"/>
          </p:nvPr>
        </p:nvSpPr>
        <p:spPr>
          <a:xfrm>
            <a:off x="584200" y="1435100"/>
            <a:ext cx="11018838" cy="4505849"/>
          </a:xfrm>
        </p:spPr>
        <p:txBody>
          <a:bodyPr/>
          <a:lstStyle/>
          <a:p>
            <a:r>
              <a:rPr lang="en-US" sz="2400" dirty="0"/>
              <a:t>To realize a FIFO guarantee in Service Bus, use sessions. </a:t>
            </a:r>
          </a:p>
          <a:p>
            <a:endParaRPr lang="en-US" sz="2400" dirty="0"/>
          </a:p>
          <a:p>
            <a:r>
              <a:rPr lang="en-US" sz="2400" dirty="0"/>
              <a:t>Service Bus isn't prescriptive about the nature of the relationship between messages, and also doesn't define a particular model for determining where a message sequence starts or ends.</a:t>
            </a:r>
          </a:p>
          <a:p>
            <a:endParaRPr lang="en-US" sz="2400" dirty="0"/>
          </a:p>
          <a:p>
            <a:r>
              <a:rPr lang="en-US" sz="2400" dirty="0"/>
              <a:t>Any sender can create a session when submitting messages into a topic or queue by setting the session ID property to some application-defined identifier that's unique to the session. </a:t>
            </a:r>
          </a:p>
          <a:p>
            <a:endParaRPr lang="en-US" sz="2400" dirty="0"/>
          </a:p>
          <a:p>
            <a:r>
              <a:rPr lang="en-US" sz="2400" dirty="0"/>
              <a:t>At the AMQP 1.0 protocol level, this value maps to the group-id property.</a:t>
            </a:r>
          </a:p>
        </p:txBody>
      </p:sp>
    </p:spTree>
    <p:extLst>
      <p:ext uri="{BB962C8B-B14F-4D97-AF65-F5344CB8AC3E}">
        <p14:creationId xmlns:p14="http://schemas.microsoft.com/office/powerpoint/2010/main" val="19960109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B7B4-A67F-62C5-CC80-E8977BD87A3C}"/>
              </a:ext>
            </a:extLst>
          </p:cNvPr>
          <p:cNvSpPr>
            <a:spLocks noGrp="1"/>
          </p:cNvSpPr>
          <p:nvPr>
            <p:ph type="title"/>
          </p:nvPr>
        </p:nvSpPr>
        <p:spPr/>
        <p:txBody>
          <a:bodyPr/>
          <a:lstStyle/>
          <a:p>
            <a:r>
              <a:rPr lang="en-US" dirty="0"/>
              <a:t>First-in, first out (FIFO) pattern</a:t>
            </a:r>
          </a:p>
        </p:txBody>
      </p:sp>
      <p:sp>
        <p:nvSpPr>
          <p:cNvPr id="3" name="Content Placeholder 2">
            <a:extLst>
              <a:ext uri="{FF2B5EF4-FFF2-40B4-BE49-F238E27FC236}">
                <a16:creationId xmlns:a16="http://schemas.microsoft.com/office/drawing/2014/main" id="{A59B9C3A-3D16-E3AC-CDDD-3206BCF7649F}"/>
              </a:ext>
            </a:extLst>
          </p:cNvPr>
          <p:cNvSpPr>
            <a:spLocks noGrp="1"/>
          </p:cNvSpPr>
          <p:nvPr>
            <p:ph sz="quarter" idx="10"/>
          </p:nvPr>
        </p:nvSpPr>
        <p:spPr>
          <a:xfrm>
            <a:off x="584200" y="1435100"/>
            <a:ext cx="11018838" cy="3619452"/>
          </a:xfrm>
        </p:spPr>
        <p:txBody>
          <a:bodyPr/>
          <a:lstStyle/>
          <a:p>
            <a:r>
              <a:rPr lang="en-US" sz="2400" dirty="0"/>
              <a:t>On session-aware queues or subscriptions, sessions come into existence when there's at least one message with the session ID. </a:t>
            </a:r>
          </a:p>
          <a:p>
            <a:endParaRPr lang="en-US" sz="2400" dirty="0"/>
          </a:p>
          <a:p>
            <a:r>
              <a:rPr lang="en-US" sz="2400" dirty="0"/>
              <a:t>Once a session exists, there's no defined time or API for when the session expires or disappears. </a:t>
            </a:r>
          </a:p>
          <a:p>
            <a:endParaRPr lang="en-US" sz="2400" dirty="0"/>
          </a:p>
          <a:p>
            <a:r>
              <a:rPr lang="en-US" sz="2400" dirty="0"/>
              <a:t>Theoretically, a message can be received for a session today, the next message in a year's time, and if the session ID matches, the session is the same from the Service Bus perspective.</a:t>
            </a:r>
          </a:p>
        </p:txBody>
      </p:sp>
    </p:spTree>
    <p:extLst>
      <p:ext uri="{BB962C8B-B14F-4D97-AF65-F5344CB8AC3E}">
        <p14:creationId xmlns:p14="http://schemas.microsoft.com/office/powerpoint/2010/main" val="15424482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96CB-5FF5-47ED-8F8B-0448E42E5E7A}"/>
              </a:ext>
            </a:extLst>
          </p:cNvPr>
          <p:cNvSpPr>
            <a:spLocks noGrp="1"/>
          </p:cNvSpPr>
          <p:nvPr>
            <p:ph type="title"/>
          </p:nvPr>
        </p:nvSpPr>
        <p:spPr/>
        <p:txBody>
          <a:bodyPr/>
          <a:lstStyle/>
          <a:p>
            <a:r>
              <a:rPr lang="en-US" dirty="0"/>
              <a:t>Asynchronous Messaging</a:t>
            </a:r>
          </a:p>
        </p:txBody>
      </p:sp>
      <p:sp>
        <p:nvSpPr>
          <p:cNvPr id="3" name="Text Placeholder 2">
            <a:extLst>
              <a:ext uri="{FF2B5EF4-FFF2-40B4-BE49-F238E27FC236}">
                <a16:creationId xmlns:a16="http://schemas.microsoft.com/office/drawing/2014/main" id="{0FAFB92D-A3BF-4929-A947-2C6B1F86CB20}"/>
              </a:ext>
            </a:extLst>
          </p:cNvPr>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203843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4260-BF19-AE02-2F2F-15CD5DAE6922}"/>
              </a:ext>
            </a:extLst>
          </p:cNvPr>
          <p:cNvSpPr>
            <a:spLocks noGrp="1"/>
          </p:cNvSpPr>
          <p:nvPr>
            <p:ph type="title"/>
          </p:nvPr>
        </p:nvSpPr>
        <p:spPr>
          <a:xfrm>
            <a:off x="588263" y="457200"/>
            <a:ext cx="11018520" cy="553998"/>
          </a:xfrm>
        </p:spPr>
        <p:txBody>
          <a:bodyPr/>
          <a:lstStyle/>
          <a:p>
            <a:r>
              <a:rPr lang="en-US" dirty="0"/>
              <a:t>First-in, first out (FIFO) pattern</a:t>
            </a:r>
          </a:p>
        </p:txBody>
      </p:sp>
      <p:sp>
        <p:nvSpPr>
          <p:cNvPr id="3" name="Content Placeholder 2">
            <a:extLst>
              <a:ext uri="{FF2B5EF4-FFF2-40B4-BE49-F238E27FC236}">
                <a16:creationId xmlns:a16="http://schemas.microsoft.com/office/drawing/2014/main" id="{9D143BF2-1C46-7E67-C668-FF6F66982D48}"/>
              </a:ext>
            </a:extLst>
          </p:cNvPr>
          <p:cNvSpPr>
            <a:spLocks noGrp="1"/>
          </p:cNvSpPr>
          <p:nvPr>
            <p:ph sz="quarter" idx="10"/>
          </p:nvPr>
        </p:nvSpPr>
        <p:spPr>
          <a:xfrm>
            <a:off x="584200" y="1435100"/>
            <a:ext cx="11018838" cy="4493538"/>
          </a:xfrm>
        </p:spPr>
        <p:txBody>
          <a:bodyPr/>
          <a:lstStyle/>
          <a:p>
            <a:r>
              <a:rPr lang="en-US" sz="2000" dirty="0"/>
              <a:t>Typically, however, an application has a clear notion of where a set of related messages starts and ends. </a:t>
            </a:r>
          </a:p>
          <a:p>
            <a:endParaRPr lang="en-US" sz="2000" dirty="0"/>
          </a:p>
          <a:p>
            <a:r>
              <a:rPr lang="en-US" sz="2000" dirty="0"/>
              <a:t>Service Bus doesn't set any specific rules. </a:t>
            </a:r>
          </a:p>
          <a:p>
            <a:endParaRPr lang="en-US" sz="2000" dirty="0"/>
          </a:p>
          <a:p>
            <a:r>
              <a:rPr lang="en-US" sz="2000" dirty="0"/>
              <a:t>For example, your application could set the </a:t>
            </a:r>
            <a:r>
              <a:rPr lang="en-US" sz="2000" b="1" dirty="0"/>
              <a:t>Label</a:t>
            </a:r>
            <a:r>
              <a:rPr lang="en-US" sz="2000" dirty="0"/>
              <a:t> property for the first message to </a:t>
            </a:r>
            <a:r>
              <a:rPr lang="en-US" sz="2000" b="1" dirty="0"/>
              <a:t>start</a:t>
            </a:r>
            <a:r>
              <a:rPr lang="en-US" sz="2000" dirty="0"/>
              <a:t>, for intermediate messages to </a:t>
            </a:r>
            <a:r>
              <a:rPr lang="en-US" sz="2000" b="1" dirty="0"/>
              <a:t>content</a:t>
            </a:r>
            <a:r>
              <a:rPr lang="en-US" sz="2000" dirty="0"/>
              <a:t>, and for the last message to </a:t>
            </a:r>
            <a:r>
              <a:rPr lang="en-US" sz="2000" b="1" dirty="0"/>
              <a:t>end</a:t>
            </a:r>
            <a:r>
              <a:rPr lang="en-US" sz="2000" dirty="0"/>
              <a:t>. </a:t>
            </a:r>
          </a:p>
          <a:p>
            <a:endParaRPr lang="en-US" sz="2000" dirty="0"/>
          </a:p>
          <a:p>
            <a:r>
              <a:rPr lang="en-US" sz="2000" dirty="0"/>
              <a:t>The relative position of the content messages can be computed as the current message </a:t>
            </a:r>
            <a:r>
              <a:rPr lang="en-US" sz="2000" b="1" dirty="0" err="1"/>
              <a:t>SequenceNumber</a:t>
            </a:r>
            <a:r>
              <a:rPr lang="en-US" sz="2000" dirty="0"/>
              <a:t> delta from the </a:t>
            </a:r>
            <a:r>
              <a:rPr lang="en-US" sz="2000" b="1" dirty="0"/>
              <a:t>start</a:t>
            </a:r>
            <a:r>
              <a:rPr lang="en-US" sz="2000" dirty="0"/>
              <a:t> message </a:t>
            </a:r>
            <a:r>
              <a:rPr lang="en-US" sz="2000" b="1" dirty="0" err="1"/>
              <a:t>SequenceNumber</a:t>
            </a:r>
            <a:r>
              <a:rPr lang="en-US" sz="2000" dirty="0"/>
              <a:t>.</a:t>
            </a:r>
          </a:p>
          <a:p>
            <a:endParaRPr lang="en-US" sz="2000" dirty="0"/>
          </a:p>
          <a:p>
            <a:r>
              <a:rPr lang="en-US" sz="2000" dirty="0"/>
              <a:t>When sessions are enabled on a queue or a subscription, the client applications can no longer send/receive regular messages. All messages must be sent as part of a session</a:t>
            </a:r>
          </a:p>
        </p:txBody>
      </p:sp>
    </p:spTree>
    <p:extLst>
      <p:ext uri="{BB962C8B-B14F-4D97-AF65-F5344CB8AC3E}">
        <p14:creationId xmlns:p14="http://schemas.microsoft.com/office/powerpoint/2010/main" val="34293002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4260-BF19-AE02-2F2F-15CD5DAE6922}"/>
              </a:ext>
            </a:extLst>
          </p:cNvPr>
          <p:cNvSpPr>
            <a:spLocks noGrp="1"/>
          </p:cNvSpPr>
          <p:nvPr>
            <p:ph type="title"/>
          </p:nvPr>
        </p:nvSpPr>
        <p:spPr>
          <a:xfrm>
            <a:off x="588263" y="457200"/>
            <a:ext cx="11018520" cy="553998"/>
          </a:xfrm>
        </p:spPr>
        <p:txBody>
          <a:bodyPr/>
          <a:lstStyle/>
          <a:p>
            <a:r>
              <a:rPr lang="en-US" dirty="0"/>
              <a:t>First-in, first out (FIFO) pattern</a:t>
            </a:r>
          </a:p>
        </p:txBody>
      </p:sp>
      <p:sp>
        <p:nvSpPr>
          <p:cNvPr id="3" name="Content Placeholder 2">
            <a:extLst>
              <a:ext uri="{FF2B5EF4-FFF2-40B4-BE49-F238E27FC236}">
                <a16:creationId xmlns:a16="http://schemas.microsoft.com/office/drawing/2014/main" id="{9D143BF2-1C46-7E67-C668-FF6F66982D48}"/>
              </a:ext>
            </a:extLst>
          </p:cNvPr>
          <p:cNvSpPr>
            <a:spLocks noGrp="1"/>
          </p:cNvSpPr>
          <p:nvPr>
            <p:ph sz="quarter" idx="10"/>
          </p:nvPr>
        </p:nvSpPr>
        <p:spPr>
          <a:xfrm>
            <a:off x="584200" y="1435100"/>
            <a:ext cx="11018838" cy="1354217"/>
          </a:xfrm>
        </p:spPr>
        <p:txBody>
          <a:bodyPr/>
          <a:lstStyle/>
          <a:p>
            <a:r>
              <a:rPr lang="en-US" sz="2000" dirty="0"/>
              <a:t>The APIs for sessions exist on queue and subscription clients. </a:t>
            </a:r>
          </a:p>
          <a:p>
            <a:endParaRPr lang="en-US" sz="2000" dirty="0"/>
          </a:p>
          <a:p>
            <a:r>
              <a:rPr lang="en-US" sz="2000" dirty="0"/>
              <a:t>There's an imperative model that controls when sessions and messages are received, and a handler-based model that hides the complexity of managing the receive loop.</a:t>
            </a:r>
          </a:p>
        </p:txBody>
      </p:sp>
    </p:spTree>
    <p:extLst>
      <p:ext uri="{BB962C8B-B14F-4D97-AF65-F5344CB8AC3E}">
        <p14:creationId xmlns:p14="http://schemas.microsoft.com/office/powerpoint/2010/main" val="38869709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4CE13-A704-04B7-02E5-64163C6C702C}"/>
              </a:ext>
            </a:extLst>
          </p:cNvPr>
          <p:cNvSpPr>
            <a:spLocks noGrp="1"/>
          </p:cNvSpPr>
          <p:nvPr>
            <p:ph type="title"/>
          </p:nvPr>
        </p:nvSpPr>
        <p:spPr/>
        <p:txBody>
          <a:bodyPr/>
          <a:lstStyle/>
          <a:p>
            <a:r>
              <a:rPr lang="en-US" dirty="0"/>
              <a:t>Session features</a:t>
            </a:r>
          </a:p>
        </p:txBody>
      </p:sp>
      <p:sp>
        <p:nvSpPr>
          <p:cNvPr id="3" name="Content Placeholder 2">
            <a:extLst>
              <a:ext uri="{FF2B5EF4-FFF2-40B4-BE49-F238E27FC236}">
                <a16:creationId xmlns:a16="http://schemas.microsoft.com/office/drawing/2014/main" id="{3DAFA38E-542C-55D4-CDDA-E6E1EDEFB92B}"/>
              </a:ext>
            </a:extLst>
          </p:cNvPr>
          <p:cNvSpPr>
            <a:spLocks noGrp="1"/>
          </p:cNvSpPr>
          <p:nvPr>
            <p:ph sz="quarter" idx="10"/>
          </p:nvPr>
        </p:nvSpPr>
        <p:spPr>
          <a:xfrm>
            <a:off x="584200" y="1435100"/>
            <a:ext cx="11018838" cy="861774"/>
          </a:xfrm>
        </p:spPr>
        <p:txBody>
          <a:bodyPr/>
          <a:lstStyle/>
          <a:p>
            <a:r>
              <a:rPr lang="en-US" dirty="0"/>
              <a:t>Sessions provide concurrent de-multiplexing of interleaved message streams while preserving and guaranteeing ordered delivery.</a:t>
            </a:r>
          </a:p>
        </p:txBody>
      </p:sp>
      <p:pic>
        <p:nvPicPr>
          <p:cNvPr id="4" name="Picture 3">
            <a:extLst>
              <a:ext uri="{FF2B5EF4-FFF2-40B4-BE49-F238E27FC236}">
                <a16:creationId xmlns:a16="http://schemas.microsoft.com/office/drawing/2014/main" id="{16D3499C-C16F-8735-9B7B-8E1724FEF301}"/>
              </a:ext>
            </a:extLst>
          </p:cNvPr>
          <p:cNvPicPr>
            <a:picLocks noChangeAspect="1"/>
          </p:cNvPicPr>
          <p:nvPr/>
        </p:nvPicPr>
        <p:blipFill>
          <a:blip r:embed="rId2"/>
          <a:stretch>
            <a:fillRect/>
          </a:stretch>
        </p:blipFill>
        <p:spPr>
          <a:xfrm>
            <a:off x="2467136" y="2602804"/>
            <a:ext cx="7505700" cy="4219575"/>
          </a:xfrm>
          <a:prstGeom prst="rect">
            <a:avLst/>
          </a:prstGeom>
        </p:spPr>
      </p:pic>
    </p:spTree>
    <p:extLst>
      <p:ext uri="{BB962C8B-B14F-4D97-AF65-F5344CB8AC3E}">
        <p14:creationId xmlns:p14="http://schemas.microsoft.com/office/powerpoint/2010/main" val="39255815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7BD5-858F-15D9-95CC-99F9472F0D99}"/>
              </a:ext>
            </a:extLst>
          </p:cNvPr>
          <p:cNvSpPr>
            <a:spLocks noGrp="1"/>
          </p:cNvSpPr>
          <p:nvPr>
            <p:ph type="title"/>
          </p:nvPr>
        </p:nvSpPr>
        <p:spPr/>
        <p:txBody>
          <a:bodyPr/>
          <a:lstStyle/>
          <a:p>
            <a:r>
              <a:rPr lang="en-US" dirty="0"/>
              <a:t>Session Receiver</a:t>
            </a:r>
          </a:p>
        </p:txBody>
      </p:sp>
      <p:sp>
        <p:nvSpPr>
          <p:cNvPr id="3" name="Content Placeholder 2">
            <a:extLst>
              <a:ext uri="{FF2B5EF4-FFF2-40B4-BE49-F238E27FC236}">
                <a16:creationId xmlns:a16="http://schemas.microsoft.com/office/drawing/2014/main" id="{C23FBB5F-C560-7185-790B-B83E3F0E276B}"/>
              </a:ext>
            </a:extLst>
          </p:cNvPr>
          <p:cNvSpPr>
            <a:spLocks noGrp="1"/>
          </p:cNvSpPr>
          <p:nvPr>
            <p:ph sz="quarter" idx="10"/>
          </p:nvPr>
        </p:nvSpPr>
        <p:spPr>
          <a:xfrm>
            <a:off x="584200" y="1435100"/>
            <a:ext cx="11018838" cy="5256824"/>
          </a:xfrm>
        </p:spPr>
        <p:txBody>
          <a:bodyPr/>
          <a:lstStyle/>
          <a:p>
            <a:r>
              <a:rPr lang="en-US" dirty="0"/>
              <a:t>A session receiver is created by a client accepting a session. </a:t>
            </a:r>
          </a:p>
          <a:p>
            <a:endParaRPr lang="en-US" dirty="0"/>
          </a:p>
          <a:p>
            <a:r>
              <a:rPr lang="en-US" dirty="0"/>
              <a:t>When the session is accepted and held by a client, the client holds an exclusive lock on all messages with that session's session ID in the queue or subscription. </a:t>
            </a:r>
          </a:p>
          <a:p>
            <a:endParaRPr lang="en-US" dirty="0"/>
          </a:p>
          <a:p>
            <a:r>
              <a:rPr lang="en-US" dirty="0"/>
              <a:t>It will also hold exclusive locks on all messages with the session ID that will arrive later.</a:t>
            </a:r>
          </a:p>
          <a:p>
            <a:endParaRPr lang="en-US" dirty="0"/>
          </a:p>
          <a:p>
            <a:r>
              <a:rPr lang="en-US" dirty="0"/>
              <a:t>The lock is released when you call close methods on the receiver or when the lock expires. </a:t>
            </a:r>
          </a:p>
        </p:txBody>
      </p:sp>
    </p:spTree>
    <p:extLst>
      <p:ext uri="{BB962C8B-B14F-4D97-AF65-F5344CB8AC3E}">
        <p14:creationId xmlns:p14="http://schemas.microsoft.com/office/powerpoint/2010/main" val="365047784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BC3B-DC0D-4BE6-8BBD-87270738FCC8}"/>
              </a:ext>
            </a:extLst>
          </p:cNvPr>
          <p:cNvSpPr>
            <a:spLocks noGrp="1"/>
          </p:cNvSpPr>
          <p:nvPr>
            <p:ph type="title"/>
          </p:nvPr>
        </p:nvSpPr>
        <p:spPr/>
        <p:txBody>
          <a:bodyPr/>
          <a:lstStyle/>
          <a:p>
            <a:r>
              <a:rPr lang="en-US" dirty="0"/>
              <a:t>Session Receiver</a:t>
            </a:r>
          </a:p>
        </p:txBody>
      </p:sp>
      <p:sp>
        <p:nvSpPr>
          <p:cNvPr id="3" name="Content Placeholder 2">
            <a:extLst>
              <a:ext uri="{FF2B5EF4-FFF2-40B4-BE49-F238E27FC236}">
                <a16:creationId xmlns:a16="http://schemas.microsoft.com/office/drawing/2014/main" id="{3217F4B6-5360-04E7-9A10-593B166E0904}"/>
              </a:ext>
            </a:extLst>
          </p:cNvPr>
          <p:cNvSpPr>
            <a:spLocks noGrp="1"/>
          </p:cNvSpPr>
          <p:nvPr>
            <p:ph sz="quarter" idx="10"/>
          </p:nvPr>
        </p:nvSpPr>
        <p:spPr>
          <a:xfrm>
            <a:off x="584200" y="1435100"/>
            <a:ext cx="11018838" cy="4222694"/>
          </a:xfrm>
        </p:spPr>
        <p:txBody>
          <a:bodyPr/>
          <a:lstStyle/>
          <a:p>
            <a:r>
              <a:rPr lang="en-US" dirty="0"/>
              <a:t>There are methods on the receiver to renew the locks as well.</a:t>
            </a:r>
          </a:p>
          <a:p>
            <a:endParaRPr lang="en-US" dirty="0"/>
          </a:p>
          <a:p>
            <a:r>
              <a:rPr lang="en-US" dirty="0"/>
              <a:t>Instead, you can use the automatic lock renewal feature where you can specify the time duration for which you want to keep getting the lock renewed. </a:t>
            </a:r>
          </a:p>
          <a:p>
            <a:endParaRPr lang="en-US" dirty="0"/>
          </a:p>
          <a:p>
            <a:r>
              <a:rPr lang="en-US" dirty="0"/>
              <a:t>The session lock should be treated like an exclusive lock on a file, meaning that the application should close the session as soon as it no longer needs it and/or doesn't expect any further messages.</a:t>
            </a:r>
          </a:p>
        </p:txBody>
      </p:sp>
    </p:spTree>
    <p:extLst>
      <p:ext uri="{BB962C8B-B14F-4D97-AF65-F5344CB8AC3E}">
        <p14:creationId xmlns:p14="http://schemas.microsoft.com/office/powerpoint/2010/main" val="181219729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BC3B-DC0D-4BE6-8BBD-87270738FCC8}"/>
              </a:ext>
            </a:extLst>
          </p:cNvPr>
          <p:cNvSpPr>
            <a:spLocks noGrp="1"/>
          </p:cNvSpPr>
          <p:nvPr>
            <p:ph type="title"/>
          </p:nvPr>
        </p:nvSpPr>
        <p:spPr/>
        <p:txBody>
          <a:bodyPr/>
          <a:lstStyle/>
          <a:p>
            <a:r>
              <a:rPr lang="en-US" dirty="0"/>
              <a:t>Session Receiver</a:t>
            </a:r>
          </a:p>
        </p:txBody>
      </p:sp>
      <p:sp>
        <p:nvSpPr>
          <p:cNvPr id="3" name="Content Placeholder 2">
            <a:extLst>
              <a:ext uri="{FF2B5EF4-FFF2-40B4-BE49-F238E27FC236}">
                <a16:creationId xmlns:a16="http://schemas.microsoft.com/office/drawing/2014/main" id="{3217F4B6-5360-04E7-9A10-593B166E0904}"/>
              </a:ext>
            </a:extLst>
          </p:cNvPr>
          <p:cNvSpPr>
            <a:spLocks noGrp="1"/>
          </p:cNvSpPr>
          <p:nvPr>
            <p:ph sz="quarter" idx="10"/>
          </p:nvPr>
        </p:nvSpPr>
        <p:spPr>
          <a:xfrm>
            <a:off x="584200" y="1435100"/>
            <a:ext cx="11018838" cy="3619452"/>
          </a:xfrm>
        </p:spPr>
        <p:txBody>
          <a:bodyPr/>
          <a:lstStyle/>
          <a:p>
            <a:r>
              <a:rPr lang="en-US" dirty="0"/>
              <a:t>When multiple concurrent receivers pull from the queue, the messages belonging to a particular session are dispatched to the specific receiver that currently holds the lock for that session. </a:t>
            </a:r>
          </a:p>
          <a:p>
            <a:endParaRPr lang="en-US" dirty="0"/>
          </a:p>
          <a:p>
            <a:r>
              <a:rPr lang="en-US" dirty="0"/>
              <a:t>With that operation, an interleaved message stream in one queue or subscription is cleanly de-multiplexed to different receivers and those receivers can also live on different client machines, since the lock management happens service-side, inside Service Bus.</a:t>
            </a:r>
          </a:p>
        </p:txBody>
      </p:sp>
    </p:spTree>
    <p:extLst>
      <p:ext uri="{BB962C8B-B14F-4D97-AF65-F5344CB8AC3E}">
        <p14:creationId xmlns:p14="http://schemas.microsoft.com/office/powerpoint/2010/main" val="346517432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BC3B-DC0D-4BE6-8BBD-87270738FCC8}"/>
              </a:ext>
            </a:extLst>
          </p:cNvPr>
          <p:cNvSpPr>
            <a:spLocks noGrp="1"/>
          </p:cNvSpPr>
          <p:nvPr>
            <p:ph type="title"/>
          </p:nvPr>
        </p:nvSpPr>
        <p:spPr/>
        <p:txBody>
          <a:bodyPr/>
          <a:lstStyle/>
          <a:p>
            <a:r>
              <a:rPr lang="en-US" dirty="0"/>
              <a:t>Session Receiver</a:t>
            </a:r>
          </a:p>
        </p:txBody>
      </p:sp>
      <p:sp>
        <p:nvSpPr>
          <p:cNvPr id="3" name="Content Placeholder 2">
            <a:extLst>
              <a:ext uri="{FF2B5EF4-FFF2-40B4-BE49-F238E27FC236}">
                <a16:creationId xmlns:a16="http://schemas.microsoft.com/office/drawing/2014/main" id="{3217F4B6-5360-04E7-9A10-593B166E0904}"/>
              </a:ext>
            </a:extLst>
          </p:cNvPr>
          <p:cNvSpPr>
            <a:spLocks noGrp="1"/>
          </p:cNvSpPr>
          <p:nvPr>
            <p:ph sz="quarter" idx="10"/>
          </p:nvPr>
        </p:nvSpPr>
        <p:spPr>
          <a:xfrm>
            <a:off x="584200" y="1435100"/>
            <a:ext cx="11018838" cy="4598182"/>
          </a:xfrm>
        </p:spPr>
        <p:txBody>
          <a:bodyPr/>
          <a:lstStyle/>
          <a:p>
            <a:r>
              <a:rPr lang="en-US" sz="1800" dirty="0"/>
              <a:t>The session state facility enables an application-defined annotation of a message session inside the broker, so that the recorded processing state relative to that session becomes instantly available when the session is acquired by a new processor.</a:t>
            </a:r>
          </a:p>
          <a:p>
            <a:endParaRPr lang="en-US" sz="1800" dirty="0"/>
          </a:p>
          <a:p>
            <a:r>
              <a:rPr lang="en-US" sz="1800" dirty="0"/>
              <a:t>From the Service Bus perspective, the message session state is an opaque binary object that can hold data of the size of one message, which is 256 KB for Service Bus Standard, and 100 MB for Service Bus Premium. </a:t>
            </a:r>
          </a:p>
          <a:p>
            <a:endParaRPr lang="en-US" sz="1800" dirty="0"/>
          </a:p>
          <a:p>
            <a:r>
              <a:rPr lang="en-US" sz="1800" dirty="0"/>
              <a:t>The processing state relative to a session can be held inside the session state, or the session state can point to some storage location or database record that holds such information.</a:t>
            </a:r>
          </a:p>
          <a:p>
            <a:endParaRPr lang="en-US" sz="1800" dirty="0"/>
          </a:p>
          <a:p>
            <a:r>
              <a:rPr lang="en-US" sz="1800" dirty="0"/>
              <a:t>The methods for managing session state, </a:t>
            </a:r>
            <a:r>
              <a:rPr lang="en-US" sz="1800" b="1" dirty="0" err="1"/>
              <a:t>SetState</a:t>
            </a:r>
            <a:r>
              <a:rPr lang="en-US" sz="1800" dirty="0"/>
              <a:t> and </a:t>
            </a:r>
            <a:r>
              <a:rPr lang="en-US" sz="1800" b="1" dirty="0" err="1"/>
              <a:t>GetState</a:t>
            </a:r>
            <a:r>
              <a:rPr lang="en-US" sz="1800" dirty="0"/>
              <a:t>, can be found on the session receiver object. </a:t>
            </a:r>
          </a:p>
          <a:p>
            <a:endParaRPr lang="en-US" sz="1800" dirty="0"/>
          </a:p>
          <a:p>
            <a:r>
              <a:rPr lang="en-US" sz="1800" dirty="0"/>
              <a:t>A session that had previously no session state returns a null reference for </a:t>
            </a:r>
            <a:r>
              <a:rPr lang="en-US" sz="1800" b="1" dirty="0" err="1"/>
              <a:t>GetState</a:t>
            </a:r>
            <a:r>
              <a:rPr lang="en-US" sz="1800" dirty="0"/>
              <a:t>. The previously set session state can be cleared by passing null to the </a:t>
            </a:r>
            <a:r>
              <a:rPr lang="en-US" sz="1800" b="1" dirty="0" err="1"/>
              <a:t>SetState</a:t>
            </a:r>
            <a:r>
              <a:rPr lang="en-US" sz="1800" dirty="0"/>
              <a:t> method on the receiver.</a:t>
            </a:r>
          </a:p>
        </p:txBody>
      </p:sp>
    </p:spTree>
    <p:extLst>
      <p:ext uri="{BB962C8B-B14F-4D97-AF65-F5344CB8AC3E}">
        <p14:creationId xmlns:p14="http://schemas.microsoft.com/office/powerpoint/2010/main" val="30752754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BC3B-DC0D-4BE6-8BBD-87270738FCC8}"/>
              </a:ext>
            </a:extLst>
          </p:cNvPr>
          <p:cNvSpPr>
            <a:spLocks noGrp="1"/>
          </p:cNvSpPr>
          <p:nvPr>
            <p:ph type="title"/>
          </p:nvPr>
        </p:nvSpPr>
        <p:spPr/>
        <p:txBody>
          <a:bodyPr/>
          <a:lstStyle/>
          <a:p>
            <a:r>
              <a:rPr lang="en-US" dirty="0"/>
              <a:t>Session Receiver</a:t>
            </a:r>
          </a:p>
        </p:txBody>
      </p:sp>
      <p:sp>
        <p:nvSpPr>
          <p:cNvPr id="3" name="Content Placeholder 2">
            <a:extLst>
              <a:ext uri="{FF2B5EF4-FFF2-40B4-BE49-F238E27FC236}">
                <a16:creationId xmlns:a16="http://schemas.microsoft.com/office/drawing/2014/main" id="{3217F4B6-5360-04E7-9A10-593B166E0904}"/>
              </a:ext>
            </a:extLst>
          </p:cNvPr>
          <p:cNvSpPr>
            <a:spLocks noGrp="1"/>
          </p:cNvSpPr>
          <p:nvPr>
            <p:ph sz="quarter" idx="10"/>
          </p:nvPr>
        </p:nvSpPr>
        <p:spPr>
          <a:xfrm>
            <a:off x="584200" y="1435100"/>
            <a:ext cx="11018838" cy="1772793"/>
          </a:xfrm>
        </p:spPr>
        <p:txBody>
          <a:bodyPr/>
          <a:lstStyle/>
          <a:p>
            <a:r>
              <a:rPr lang="en-US" sz="1800" dirty="0"/>
              <a:t>Session state remains as long as it isn't cleared up (returning null), even if all messages in a session are consumed.</a:t>
            </a:r>
          </a:p>
          <a:p>
            <a:endParaRPr lang="en-US" sz="1800" dirty="0"/>
          </a:p>
          <a:p>
            <a:r>
              <a:rPr lang="en-US" sz="1800" dirty="0"/>
              <a:t>The session state held in a queue or in a subscription counts towards that entity's storage quota. When the application is finished with a session, it is therefore recommended for the application to clean up its retained state to avoid external management cost.</a:t>
            </a:r>
          </a:p>
        </p:txBody>
      </p:sp>
    </p:spTree>
    <p:extLst>
      <p:ext uri="{BB962C8B-B14F-4D97-AF65-F5344CB8AC3E}">
        <p14:creationId xmlns:p14="http://schemas.microsoft.com/office/powerpoint/2010/main" val="420190003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A2CC-FFFA-BC79-75D4-C0DF3E0854A2}"/>
              </a:ext>
            </a:extLst>
          </p:cNvPr>
          <p:cNvSpPr>
            <a:spLocks noGrp="1"/>
          </p:cNvSpPr>
          <p:nvPr>
            <p:ph type="title"/>
          </p:nvPr>
        </p:nvSpPr>
        <p:spPr/>
        <p:txBody>
          <a:bodyPr/>
          <a:lstStyle/>
          <a:p>
            <a:r>
              <a:rPr lang="en-US" dirty="0"/>
              <a:t>Impact of delivery count</a:t>
            </a:r>
          </a:p>
        </p:txBody>
      </p:sp>
      <p:graphicFrame>
        <p:nvGraphicFramePr>
          <p:cNvPr id="4" name="Table 4">
            <a:extLst>
              <a:ext uri="{FF2B5EF4-FFF2-40B4-BE49-F238E27FC236}">
                <a16:creationId xmlns:a16="http://schemas.microsoft.com/office/drawing/2014/main" id="{7E9353AD-2A97-6AA7-D199-C94922636162}"/>
              </a:ext>
            </a:extLst>
          </p:cNvPr>
          <p:cNvGraphicFramePr>
            <a:graphicFrameLocks noGrp="1"/>
          </p:cNvGraphicFramePr>
          <p:nvPr>
            <p:ph sz="quarter" idx="10"/>
            <p:extLst>
              <p:ext uri="{D42A27DB-BD31-4B8C-83A1-F6EECF244321}">
                <p14:modId xmlns:p14="http://schemas.microsoft.com/office/powerpoint/2010/main" val="1723235468"/>
              </p:ext>
            </p:extLst>
          </p:nvPr>
        </p:nvGraphicFramePr>
        <p:xfrm>
          <a:off x="646193" y="3062422"/>
          <a:ext cx="11018838" cy="256540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3865010403"/>
                    </a:ext>
                  </a:extLst>
                </a:gridCol>
                <a:gridCol w="5509419">
                  <a:extLst>
                    <a:ext uri="{9D8B030D-6E8A-4147-A177-3AD203B41FA5}">
                      <a16:colId xmlns:a16="http://schemas.microsoft.com/office/drawing/2014/main" val="3467613218"/>
                    </a:ext>
                  </a:extLst>
                </a:gridCol>
              </a:tblGrid>
              <a:tr h="370840">
                <a:tc>
                  <a:txBody>
                    <a:bodyPr/>
                    <a:lstStyle/>
                    <a:p>
                      <a:r>
                        <a:rPr lang="en-US" sz="1800" b="1" i="0" kern="1200" dirty="0">
                          <a:solidFill>
                            <a:schemeClr val="lt1"/>
                          </a:solidFill>
                          <a:effectLst/>
                          <a:latin typeface="+mn-lt"/>
                          <a:ea typeface="+mn-ea"/>
                          <a:cs typeface="+mn-cs"/>
                        </a:rPr>
                        <a:t>Scenario</a:t>
                      </a:r>
                      <a:endParaRPr lang="en-US" dirty="0"/>
                    </a:p>
                  </a:txBody>
                  <a:tcPr/>
                </a:tc>
                <a:tc>
                  <a:txBody>
                    <a:bodyPr/>
                    <a:lstStyle/>
                    <a:p>
                      <a:r>
                        <a:rPr lang="en-US" sz="1800" b="1" i="0" kern="1200" dirty="0">
                          <a:solidFill>
                            <a:schemeClr val="lt1"/>
                          </a:solidFill>
                          <a:effectLst/>
                          <a:latin typeface="+mn-lt"/>
                          <a:ea typeface="+mn-ea"/>
                          <a:cs typeface="+mn-cs"/>
                        </a:rPr>
                        <a:t>Is the message's delivery count incremented</a:t>
                      </a:r>
                      <a:endParaRPr lang="en-US" dirty="0"/>
                    </a:p>
                  </a:txBody>
                  <a:tcPr/>
                </a:tc>
                <a:extLst>
                  <a:ext uri="{0D108BD9-81ED-4DB2-BD59-A6C34878D82A}">
                    <a16:rowId xmlns:a16="http://schemas.microsoft.com/office/drawing/2014/main" val="2818318891"/>
                  </a:ext>
                </a:extLst>
              </a:tr>
              <a:tr h="370840">
                <a:tc>
                  <a:txBody>
                    <a:bodyPr/>
                    <a:lstStyle/>
                    <a:p>
                      <a:r>
                        <a:rPr lang="en-US" sz="1800" b="0" i="0" kern="1200" dirty="0">
                          <a:solidFill>
                            <a:schemeClr val="dk1"/>
                          </a:solidFill>
                          <a:effectLst/>
                          <a:latin typeface="+mn-lt"/>
                          <a:ea typeface="+mn-ea"/>
                          <a:cs typeface="+mn-cs"/>
                        </a:rPr>
                        <a:t>Session is accepted, but the session lock expires (due to timeout)</a:t>
                      </a:r>
                      <a:endParaRPr lang="en-US" dirty="0"/>
                    </a:p>
                  </a:txBody>
                  <a:tcPr/>
                </a:tc>
                <a:tc>
                  <a:txBody>
                    <a:bodyPr/>
                    <a:lstStyle/>
                    <a:p>
                      <a:r>
                        <a:rPr lang="en-US" sz="1800" b="0" i="0" kern="1200" dirty="0">
                          <a:solidFill>
                            <a:schemeClr val="dk1"/>
                          </a:solidFill>
                          <a:effectLst/>
                          <a:latin typeface="+mn-lt"/>
                          <a:ea typeface="+mn-ea"/>
                          <a:cs typeface="+mn-cs"/>
                        </a:rPr>
                        <a:t>Yes</a:t>
                      </a:r>
                      <a:endParaRPr lang="en-US" dirty="0"/>
                    </a:p>
                  </a:txBody>
                  <a:tcPr/>
                </a:tc>
                <a:extLst>
                  <a:ext uri="{0D108BD9-81ED-4DB2-BD59-A6C34878D82A}">
                    <a16:rowId xmlns:a16="http://schemas.microsoft.com/office/drawing/2014/main" val="3563430197"/>
                  </a:ext>
                </a:extLst>
              </a:tr>
              <a:tr h="370840">
                <a:tc>
                  <a:txBody>
                    <a:bodyPr/>
                    <a:lstStyle/>
                    <a:p>
                      <a:r>
                        <a:rPr lang="en-US" sz="1800" b="0" i="0" kern="1200" dirty="0">
                          <a:solidFill>
                            <a:schemeClr val="dk1"/>
                          </a:solidFill>
                          <a:effectLst/>
                          <a:latin typeface="+mn-lt"/>
                          <a:ea typeface="+mn-ea"/>
                          <a:cs typeface="+mn-cs"/>
                        </a:rPr>
                        <a:t>Session is accepted, the messages within the session aren't completed (even if they are locked), and the session is closed</a:t>
                      </a:r>
                      <a:endParaRPr lang="en-US" dirty="0"/>
                    </a:p>
                  </a:txBody>
                  <a:tcPr/>
                </a:tc>
                <a:tc>
                  <a:txBody>
                    <a:bodyPr/>
                    <a:lstStyle/>
                    <a:p>
                      <a:r>
                        <a:rPr lang="en-US" sz="1800" b="0" i="0" kern="1200" dirty="0">
                          <a:solidFill>
                            <a:schemeClr val="dk1"/>
                          </a:solidFill>
                          <a:effectLst/>
                          <a:latin typeface="+mn-lt"/>
                          <a:ea typeface="+mn-ea"/>
                          <a:cs typeface="+mn-cs"/>
                        </a:rPr>
                        <a:t>No</a:t>
                      </a:r>
                      <a:endParaRPr lang="en-US" dirty="0"/>
                    </a:p>
                  </a:txBody>
                  <a:tcPr/>
                </a:tc>
                <a:extLst>
                  <a:ext uri="{0D108BD9-81ED-4DB2-BD59-A6C34878D82A}">
                    <a16:rowId xmlns:a16="http://schemas.microsoft.com/office/drawing/2014/main" val="2790435895"/>
                  </a:ext>
                </a:extLst>
              </a:tr>
              <a:tr h="370840">
                <a:tc>
                  <a:txBody>
                    <a:bodyPr/>
                    <a:lstStyle/>
                    <a:p>
                      <a:r>
                        <a:rPr lang="en-US" sz="1800" b="0" i="0" kern="1200" dirty="0">
                          <a:solidFill>
                            <a:schemeClr val="dk1"/>
                          </a:solidFill>
                          <a:effectLst/>
                          <a:latin typeface="+mn-lt"/>
                          <a:ea typeface="+mn-ea"/>
                          <a:cs typeface="+mn-cs"/>
                        </a:rPr>
                        <a:t>Session is accepted, messages are completed, and then the session is explicitly closed</a:t>
                      </a:r>
                      <a:endParaRPr lang="en-US" dirty="0"/>
                    </a:p>
                  </a:txBody>
                  <a:tcPr/>
                </a:tc>
                <a:tc>
                  <a:txBody>
                    <a:bodyPr/>
                    <a:lstStyle/>
                    <a:p>
                      <a:r>
                        <a:rPr lang="en-US" sz="1800" b="0" i="0" kern="1200" dirty="0">
                          <a:solidFill>
                            <a:schemeClr val="dk1"/>
                          </a:solidFill>
                          <a:effectLst/>
                          <a:latin typeface="+mn-lt"/>
                          <a:ea typeface="+mn-ea"/>
                          <a:cs typeface="+mn-cs"/>
                        </a:rPr>
                        <a:t>N/A (It's the standard flow. Here messages are removed from the session)</a:t>
                      </a:r>
                      <a:endParaRPr lang="en-US" dirty="0"/>
                    </a:p>
                  </a:txBody>
                  <a:tcPr/>
                </a:tc>
                <a:extLst>
                  <a:ext uri="{0D108BD9-81ED-4DB2-BD59-A6C34878D82A}">
                    <a16:rowId xmlns:a16="http://schemas.microsoft.com/office/drawing/2014/main" val="249369045"/>
                  </a:ext>
                </a:extLst>
              </a:tr>
            </a:tbl>
          </a:graphicData>
        </a:graphic>
      </p:graphicFrame>
      <p:sp>
        <p:nvSpPr>
          <p:cNvPr id="6" name="TextBox 5">
            <a:extLst>
              <a:ext uri="{FF2B5EF4-FFF2-40B4-BE49-F238E27FC236}">
                <a16:creationId xmlns:a16="http://schemas.microsoft.com/office/drawing/2014/main" id="{909454F7-A0A6-42CB-E827-6B9F38090D9E}"/>
              </a:ext>
            </a:extLst>
          </p:cNvPr>
          <p:cNvSpPr txBox="1"/>
          <p:nvPr/>
        </p:nvSpPr>
        <p:spPr>
          <a:xfrm>
            <a:off x="646193" y="1447418"/>
            <a:ext cx="10960590" cy="1015663"/>
          </a:xfrm>
          <a:prstGeom prst="rect">
            <a:avLst/>
          </a:prstGeom>
          <a:noFill/>
        </p:spPr>
        <p:txBody>
          <a:bodyPr wrap="square">
            <a:spAutoFit/>
          </a:bodyPr>
          <a:lstStyle/>
          <a:p>
            <a:r>
              <a:rPr lang="en-US" sz="2000" dirty="0"/>
              <a:t>The definition of delivery count per message in the context of sessions varies slightly from the definition in the absence of sessions. Here is a table summarizing when the delivery count is incremented.</a:t>
            </a:r>
          </a:p>
        </p:txBody>
      </p:sp>
    </p:spTree>
    <p:extLst>
      <p:ext uri="{BB962C8B-B14F-4D97-AF65-F5344CB8AC3E}">
        <p14:creationId xmlns:p14="http://schemas.microsoft.com/office/powerpoint/2010/main" val="277427300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80C8-6802-D51F-C001-A236D07009A6}"/>
              </a:ext>
            </a:extLst>
          </p:cNvPr>
          <p:cNvSpPr>
            <a:spLocks noGrp="1"/>
          </p:cNvSpPr>
          <p:nvPr>
            <p:ph type="title"/>
          </p:nvPr>
        </p:nvSpPr>
        <p:spPr>
          <a:xfrm>
            <a:off x="588263" y="457200"/>
            <a:ext cx="11018520" cy="553998"/>
          </a:xfrm>
        </p:spPr>
        <p:txBody>
          <a:bodyPr/>
          <a:lstStyle/>
          <a:p>
            <a:r>
              <a:rPr lang="en-US" dirty="0"/>
              <a:t>Request-response pattern</a:t>
            </a:r>
          </a:p>
        </p:txBody>
      </p:sp>
      <p:sp>
        <p:nvSpPr>
          <p:cNvPr id="3" name="Content Placeholder 2">
            <a:extLst>
              <a:ext uri="{FF2B5EF4-FFF2-40B4-BE49-F238E27FC236}">
                <a16:creationId xmlns:a16="http://schemas.microsoft.com/office/drawing/2014/main" id="{3CDE5BB0-13E1-5E47-0CAF-41E494624648}"/>
              </a:ext>
            </a:extLst>
          </p:cNvPr>
          <p:cNvSpPr>
            <a:spLocks noGrp="1"/>
          </p:cNvSpPr>
          <p:nvPr>
            <p:ph sz="quarter" idx="10"/>
          </p:nvPr>
        </p:nvSpPr>
        <p:spPr>
          <a:xfrm>
            <a:off x="584199" y="1435100"/>
            <a:ext cx="6404429" cy="4247317"/>
          </a:xfrm>
        </p:spPr>
        <p:txBody>
          <a:bodyPr/>
          <a:lstStyle/>
          <a:p>
            <a:r>
              <a:rPr lang="en-US" sz="2000" dirty="0"/>
              <a:t>The </a:t>
            </a:r>
            <a:r>
              <a:rPr lang="en-US" sz="2000" dirty="0">
                <a:hlinkClick r:id="rId2"/>
              </a:rPr>
              <a:t>request-reply pattern </a:t>
            </a:r>
            <a:r>
              <a:rPr lang="en-US" sz="2000" dirty="0"/>
              <a:t>is a well-established integration pattern that enables the sender application to send a request and provides a way for the receiver to correctly send a response back to the sender application. </a:t>
            </a:r>
          </a:p>
          <a:p>
            <a:endParaRPr lang="en-US" sz="2000" dirty="0"/>
          </a:p>
          <a:p>
            <a:r>
              <a:rPr lang="en-US" sz="2000" dirty="0"/>
              <a:t>This pattern typically needs a short-lived queue or topic for the application to send responses to. </a:t>
            </a:r>
          </a:p>
          <a:p>
            <a:endParaRPr lang="en-US" sz="2000" dirty="0"/>
          </a:p>
          <a:p>
            <a:r>
              <a:rPr lang="en-US" sz="2000" dirty="0"/>
              <a:t>In this scenario, sessions provide a simple alternative solution with comparable semantics.</a:t>
            </a:r>
          </a:p>
        </p:txBody>
      </p:sp>
      <p:pic>
        <p:nvPicPr>
          <p:cNvPr id="4" name="Picture 3">
            <a:extLst>
              <a:ext uri="{FF2B5EF4-FFF2-40B4-BE49-F238E27FC236}">
                <a16:creationId xmlns:a16="http://schemas.microsoft.com/office/drawing/2014/main" id="{B66AE66A-994B-7EE3-B55D-20DA256E8C2F}"/>
              </a:ext>
            </a:extLst>
          </p:cNvPr>
          <p:cNvPicPr>
            <a:picLocks noChangeAspect="1"/>
          </p:cNvPicPr>
          <p:nvPr/>
        </p:nvPicPr>
        <p:blipFill>
          <a:blip r:embed="rId3"/>
          <a:stretch>
            <a:fillRect/>
          </a:stretch>
        </p:blipFill>
        <p:spPr>
          <a:xfrm>
            <a:off x="7737772" y="1714500"/>
            <a:ext cx="3543300" cy="1714500"/>
          </a:xfrm>
          <a:prstGeom prst="rect">
            <a:avLst/>
          </a:prstGeom>
        </p:spPr>
      </p:pic>
    </p:spTree>
    <p:extLst>
      <p:ext uri="{BB962C8B-B14F-4D97-AF65-F5344CB8AC3E}">
        <p14:creationId xmlns:p14="http://schemas.microsoft.com/office/powerpoint/2010/main" val="18863430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352B-42D8-67F1-38CC-C69A72B8051E}"/>
              </a:ext>
            </a:extLst>
          </p:cNvPr>
          <p:cNvSpPr>
            <a:spLocks noGrp="1"/>
          </p:cNvSpPr>
          <p:nvPr>
            <p:ph type="title"/>
          </p:nvPr>
        </p:nvSpPr>
        <p:spPr/>
        <p:txBody>
          <a:bodyPr/>
          <a:lstStyle/>
          <a:p>
            <a:r>
              <a:rPr lang="en-US" dirty="0"/>
              <a:t>Asynchronous Messaging</a:t>
            </a:r>
          </a:p>
        </p:txBody>
      </p:sp>
      <p:sp>
        <p:nvSpPr>
          <p:cNvPr id="3" name="Content Placeholder 2">
            <a:extLst>
              <a:ext uri="{FF2B5EF4-FFF2-40B4-BE49-F238E27FC236}">
                <a16:creationId xmlns:a16="http://schemas.microsoft.com/office/drawing/2014/main" id="{15EF2F0C-E675-326F-517E-69197A2A1298}"/>
              </a:ext>
            </a:extLst>
          </p:cNvPr>
          <p:cNvSpPr>
            <a:spLocks noGrp="1"/>
          </p:cNvSpPr>
          <p:nvPr>
            <p:ph sz="quarter" idx="10"/>
          </p:nvPr>
        </p:nvSpPr>
        <p:spPr>
          <a:xfrm>
            <a:off x="584200" y="1435100"/>
            <a:ext cx="11018838" cy="4222694"/>
          </a:xfrm>
        </p:spPr>
        <p:txBody>
          <a:bodyPr/>
          <a:lstStyle/>
          <a:p>
            <a:r>
              <a:rPr lang="en-US" dirty="0"/>
              <a:t>Messaging is a key strategy employed in many distributed environments such as the cloud. </a:t>
            </a:r>
          </a:p>
          <a:p>
            <a:endParaRPr lang="en-US" dirty="0"/>
          </a:p>
          <a:p>
            <a:r>
              <a:rPr lang="en-US" dirty="0"/>
              <a:t>It enables applications and services to communicate and cooperate, and can help to build scalable and resilient solutions. </a:t>
            </a:r>
          </a:p>
          <a:p>
            <a:endParaRPr lang="en-US" dirty="0"/>
          </a:p>
          <a:p>
            <a:r>
              <a:rPr lang="en-US" dirty="0"/>
              <a:t>Messaging supports asynchronous operations, enabling you to decouple a process that consumes a service from the process that implements the service.</a:t>
            </a:r>
          </a:p>
        </p:txBody>
      </p:sp>
    </p:spTree>
    <p:extLst>
      <p:ext uri="{BB962C8B-B14F-4D97-AF65-F5344CB8AC3E}">
        <p14:creationId xmlns:p14="http://schemas.microsoft.com/office/powerpoint/2010/main" val="21236180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80C8-6802-D51F-C001-A236D07009A6}"/>
              </a:ext>
            </a:extLst>
          </p:cNvPr>
          <p:cNvSpPr>
            <a:spLocks noGrp="1"/>
          </p:cNvSpPr>
          <p:nvPr>
            <p:ph type="title"/>
          </p:nvPr>
        </p:nvSpPr>
        <p:spPr>
          <a:xfrm>
            <a:off x="588263" y="457200"/>
            <a:ext cx="11018520" cy="553998"/>
          </a:xfrm>
        </p:spPr>
        <p:txBody>
          <a:bodyPr/>
          <a:lstStyle/>
          <a:p>
            <a:r>
              <a:rPr lang="en-US" dirty="0"/>
              <a:t>Request-response pattern</a:t>
            </a:r>
          </a:p>
        </p:txBody>
      </p:sp>
      <p:sp>
        <p:nvSpPr>
          <p:cNvPr id="3" name="Content Placeholder 2">
            <a:extLst>
              <a:ext uri="{FF2B5EF4-FFF2-40B4-BE49-F238E27FC236}">
                <a16:creationId xmlns:a16="http://schemas.microsoft.com/office/drawing/2014/main" id="{3CDE5BB0-13E1-5E47-0CAF-41E494624648}"/>
              </a:ext>
            </a:extLst>
          </p:cNvPr>
          <p:cNvSpPr>
            <a:spLocks noGrp="1"/>
          </p:cNvSpPr>
          <p:nvPr>
            <p:ph sz="quarter" idx="10"/>
          </p:nvPr>
        </p:nvSpPr>
        <p:spPr>
          <a:xfrm>
            <a:off x="584199" y="1435100"/>
            <a:ext cx="6404429" cy="4616648"/>
          </a:xfrm>
        </p:spPr>
        <p:txBody>
          <a:bodyPr/>
          <a:lstStyle/>
          <a:p>
            <a:r>
              <a:rPr lang="en-US" sz="2000" dirty="0"/>
              <a:t>Multiple applications can send their requests to a single request queue, with a specific header parameter set to uniquely identify the sender application. </a:t>
            </a:r>
          </a:p>
          <a:p>
            <a:endParaRPr lang="en-US" sz="2000" dirty="0"/>
          </a:p>
          <a:p>
            <a:r>
              <a:rPr lang="en-US" sz="2000" dirty="0"/>
              <a:t>The receiver application can process the requests coming in the queue and send replies on the session enabled queue, setting the </a:t>
            </a:r>
            <a:r>
              <a:rPr lang="en-US" sz="2000" b="1" dirty="0"/>
              <a:t>session ID </a:t>
            </a:r>
            <a:r>
              <a:rPr lang="en-US" sz="2000" dirty="0"/>
              <a:t>to the unique identifier the </a:t>
            </a:r>
            <a:r>
              <a:rPr lang="en-US" sz="2000" b="1" dirty="0"/>
              <a:t>sender had sent on the request message</a:t>
            </a:r>
            <a:r>
              <a:rPr lang="en-US" sz="2000" dirty="0"/>
              <a:t>.</a:t>
            </a:r>
          </a:p>
          <a:p>
            <a:endParaRPr lang="en-US" sz="2000" dirty="0"/>
          </a:p>
          <a:p>
            <a:r>
              <a:rPr lang="en-US" sz="2000" dirty="0"/>
              <a:t> The application that sent the request can then receive messages on the specific </a:t>
            </a:r>
            <a:r>
              <a:rPr lang="en-US" sz="2000" b="1" dirty="0"/>
              <a:t>session ID </a:t>
            </a:r>
            <a:r>
              <a:rPr lang="en-US" sz="2000" dirty="0"/>
              <a:t>and correctly process the replies.</a:t>
            </a:r>
          </a:p>
          <a:p>
            <a:endParaRPr lang="en-US" sz="2000" dirty="0"/>
          </a:p>
        </p:txBody>
      </p:sp>
      <p:pic>
        <p:nvPicPr>
          <p:cNvPr id="4" name="Picture 3">
            <a:extLst>
              <a:ext uri="{FF2B5EF4-FFF2-40B4-BE49-F238E27FC236}">
                <a16:creationId xmlns:a16="http://schemas.microsoft.com/office/drawing/2014/main" id="{B66AE66A-994B-7EE3-B55D-20DA256E8C2F}"/>
              </a:ext>
            </a:extLst>
          </p:cNvPr>
          <p:cNvPicPr>
            <a:picLocks noChangeAspect="1"/>
          </p:cNvPicPr>
          <p:nvPr/>
        </p:nvPicPr>
        <p:blipFill>
          <a:blip r:embed="rId2"/>
          <a:stretch>
            <a:fillRect/>
          </a:stretch>
        </p:blipFill>
        <p:spPr>
          <a:xfrm>
            <a:off x="7737772" y="1714500"/>
            <a:ext cx="3543300" cy="1714500"/>
          </a:xfrm>
          <a:prstGeom prst="rect">
            <a:avLst/>
          </a:prstGeom>
        </p:spPr>
      </p:pic>
      <p:sp>
        <p:nvSpPr>
          <p:cNvPr id="6" name="TextBox 5">
            <a:extLst>
              <a:ext uri="{FF2B5EF4-FFF2-40B4-BE49-F238E27FC236}">
                <a16:creationId xmlns:a16="http://schemas.microsoft.com/office/drawing/2014/main" id="{CDBE9484-8F52-AD7E-7968-8AB0901E9EFB}"/>
              </a:ext>
            </a:extLst>
          </p:cNvPr>
          <p:cNvSpPr txBox="1"/>
          <p:nvPr/>
        </p:nvSpPr>
        <p:spPr>
          <a:xfrm>
            <a:off x="7440259" y="3559448"/>
            <a:ext cx="4138325" cy="3080074"/>
          </a:xfrm>
          <a:prstGeom prst="rect">
            <a:avLst/>
          </a:prstGeom>
          <a:noFill/>
        </p:spPr>
        <p:txBody>
          <a:bodyPr wrap="square">
            <a:spAutoFit/>
          </a:bodyPr>
          <a:lstStyle/>
          <a:p>
            <a:r>
              <a:rPr lang="en-US" dirty="0"/>
              <a:t>Note: </a:t>
            </a:r>
          </a:p>
          <a:p>
            <a:endParaRPr lang="en-US" dirty="0"/>
          </a:p>
          <a:p>
            <a:r>
              <a:rPr lang="en-US" dirty="0"/>
              <a:t>The application that sends the initial requests should know about the </a:t>
            </a:r>
            <a:r>
              <a:rPr lang="en-US" b="1" dirty="0"/>
              <a:t>session ID </a:t>
            </a:r>
            <a:r>
              <a:rPr lang="en-US" dirty="0"/>
              <a:t>and use it to </a:t>
            </a:r>
            <a:r>
              <a:rPr lang="en-US" b="1" dirty="0"/>
              <a:t>accept the session</a:t>
            </a:r>
            <a:r>
              <a:rPr lang="en-US" dirty="0"/>
              <a:t> so that the session on which it is expecting the response is locked. </a:t>
            </a:r>
          </a:p>
          <a:p>
            <a:endParaRPr lang="en-US" dirty="0"/>
          </a:p>
          <a:p>
            <a:r>
              <a:rPr lang="en-US" dirty="0"/>
              <a:t>It's a good idea to use a </a:t>
            </a:r>
            <a:r>
              <a:rPr lang="en-US" b="1" dirty="0"/>
              <a:t>GUID</a:t>
            </a:r>
            <a:r>
              <a:rPr lang="en-US" dirty="0"/>
              <a:t> that uniquely identifies the instance of the application as a session id.</a:t>
            </a:r>
          </a:p>
        </p:txBody>
      </p:sp>
    </p:spTree>
    <p:extLst>
      <p:ext uri="{BB962C8B-B14F-4D97-AF65-F5344CB8AC3E}">
        <p14:creationId xmlns:p14="http://schemas.microsoft.com/office/powerpoint/2010/main" val="254350757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96CB-5FF5-47ED-8F8B-0448E42E5E7A}"/>
              </a:ext>
            </a:extLst>
          </p:cNvPr>
          <p:cNvSpPr>
            <a:spLocks noGrp="1"/>
          </p:cNvSpPr>
          <p:nvPr>
            <p:ph type="title"/>
          </p:nvPr>
        </p:nvSpPr>
        <p:spPr/>
        <p:txBody>
          <a:bodyPr/>
          <a:lstStyle/>
          <a:p>
            <a:r>
              <a:rPr lang="en-US" dirty="0"/>
              <a:t>Dead-letter queues</a:t>
            </a:r>
          </a:p>
        </p:txBody>
      </p:sp>
      <p:sp>
        <p:nvSpPr>
          <p:cNvPr id="3" name="Text Placeholder 2">
            <a:extLst>
              <a:ext uri="{FF2B5EF4-FFF2-40B4-BE49-F238E27FC236}">
                <a16:creationId xmlns:a16="http://schemas.microsoft.com/office/drawing/2014/main" id="{0FAFB92D-A3BF-4929-A947-2C6B1F86CB20}"/>
              </a:ext>
            </a:extLst>
          </p:cNvPr>
          <p:cNvSpPr>
            <a:spLocks noGrp="1"/>
          </p:cNvSpPr>
          <p:nvPr>
            <p:ph type="body" sz="quarter" idx="12"/>
          </p:nvPr>
        </p:nvSpPr>
        <p:spPr/>
        <p:txBody>
          <a:bodyPr/>
          <a:lstStyle/>
          <a:p>
            <a:r>
              <a:rPr lang="en-US" dirty="0"/>
              <a:t>Tim Oleson</a:t>
            </a:r>
          </a:p>
        </p:txBody>
      </p:sp>
    </p:spTree>
    <p:extLst>
      <p:ext uri="{BB962C8B-B14F-4D97-AF65-F5344CB8AC3E}">
        <p14:creationId xmlns:p14="http://schemas.microsoft.com/office/powerpoint/2010/main" val="81026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B9D93-44EA-2A88-8300-E71F73F9F0B1}"/>
              </a:ext>
            </a:extLst>
          </p:cNvPr>
          <p:cNvSpPr>
            <a:spLocks noGrp="1"/>
          </p:cNvSpPr>
          <p:nvPr>
            <p:ph type="title"/>
          </p:nvPr>
        </p:nvSpPr>
        <p:spPr/>
        <p:txBody>
          <a:bodyPr/>
          <a:lstStyle/>
          <a:p>
            <a:r>
              <a:rPr lang="en-US" dirty="0"/>
              <a:t>Service Bus dead-letter queues</a:t>
            </a:r>
          </a:p>
        </p:txBody>
      </p:sp>
      <p:sp>
        <p:nvSpPr>
          <p:cNvPr id="3" name="Content Placeholder 2">
            <a:extLst>
              <a:ext uri="{FF2B5EF4-FFF2-40B4-BE49-F238E27FC236}">
                <a16:creationId xmlns:a16="http://schemas.microsoft.com/office/drawing/2014/main" id="{7EDC3BA6-3BCC-677A-D098-23B00BAF177A}"/>
              </a:ext>
            </a:extLst>
          </p:cNvPr>
          <p:cNvSpPr>
            <a:spLocks noGrp="1"/>
          </p:cNvSpPr>
          <p:nvPr>
            <p:ph sz="quarter" idx="10"/>
          </p:nvPr>
        </p:nvSpPr>
        <p:spPr>
          <a:xfrm>
            <a:off x="584200" y="1435100"/>
            <a:ext cx="11018838" cy="2326791"/>
          </a:xfrm>
        </p:spPr>
        <p:txBody>
          <a:bodyPr/>
          <a:lstStyle/>
          <a:p>
            <a:r>
              <a:rPr lang="en-US" dirty="0"/>
              <a:t>Azure Service Bus queues and topic subscriptions provide a secondary </a:t>
            </a:r>
            <a:r>
              <a:rPr lang="en-US" dirty="0" err="1"/>
              <a:t>subqueue</a:t>
            </a:r>
            <a:r>
              <a:rPr lang="en-US" dirty="0"/>
              <a:t>, called a dead-letter queue (DLQ). </a:t>
            </a:r>
          </a:p>
          <a:p>
            <a:endParaRPr lang="en-US" dirty="0"/>
          </a:p>
          <a:p>
            <a:r>
              <a:rPr lang="en-US" dirty="0"/>
              <a:t>The dead-letter queue doesn't need to be explicitly created and can't be deleted or managed independent of the main entity.</a:t>
            </a:r>
          </a:p>
        </p:txBody>
      </p:sp>
    </p:spTree>
    <p:extLst>
      <p:ext uri="{BB962C8B-B14F-4D97-AF65-F5344CB8AC3E}">
        <p14:creationId xmlns:p14="http://schemas.microsoft.com/office/powerpoint/2010/main" val="80657307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F0FB2-2A03-6AD7-C327-2B8529A1DF91}"/>
              </a:ext>
            </a:extLst>
          </p:cNvPr>
          <p:cNvSpPr>
            <a:spLocks noGrp="1"/>
          </p:cNvSpPr>
          <p:nvPr>
            <p:ph type="title"/>
          </p:nvPr>
        </p:nvSpPr>
        <p:spPr/>
        <p:txBody>
          <a:bodyPr/>
          <a:lstStyle/>
          <a:p>
            <a:r>
              <a:rPr lang="en-US" dirty="0"/>
              <a:t>dead-letter queue</a:t>
            </a:r>
          </a:p>
        </p:txBody>
      </p:sp>
      <p:sp>
        <p:nvSpPr>
          <p:cNvPr id="3" name="Content Placeholder 2">
            <a:extLst>
              <a:ext uri="{FF2B5EF4-FFF2-40B4-BE49-F238E27FC236}">
                <a16:creationId xmlns:a16="http://schemas.microsoft.com/office/drawing/2014/main" id="{BFF5E47D-4D0A-2CED-AE0D-9B38A58774B0}"/>
              </a:ext>
            </a:extLst>
          </p:cNvPr>
          <p:cNvSpPr>
            <a:spLocks noGrp="1"/>
          </p:cNvSpPr>
          <p:nvPr>
            <p:ph sz="quarter" idx="10"/>
          </p:nvPr>
        </p:nvSpPr>
        <p:spPr>
          <a:xfrm>
            <a:off x="584200" y="1435100"/>
            <a:ext cx="11018838" cy="4875181"/>
          </a:xfrm>
        </p:spPr>
        <p:txBody>
          <a:bodyPr/>
          <a:lstStyle/>
          <a:p>
            <a:r>
              <a:rPr lang="en-US" sz="2400" dirty="0"/>
              <a:t>The purpose of the dead-letter queue is to hold messages that can't be delivered to any receiver, or messages that couldn't be processed. </a:t>
            </a:r>
          </a:p>
          <a:p>
            <a:endParaRPr lang="en-US" sz="2400" dirty="0"/>
          </a:p>
          <a:p>
            <a:r>
              <a:rPr lang="en-US" sz="2400" dirty="0"/>
              <a:t>Messages can then be removed from the DLQ and inspected. </a:t>
            </a:r>
          </a:p>
          <a:p>
            <a:endParaRPr lang="en-US" sz="2400" dirty="0"/>
          </a:p>
          <a:p>
            <a:r>
              <a:rPr lang="en-US" sz="2400" dirty="0"/>
              <a:t>An application might, with help of an operator, correct issues and resubmit the message, log the fact that there was an error, and take corrective action.</a:t>
            </a:r>
          </a:p>
          <a:p>
            <a:endParaRPr lang="en-US" sz="2400" dirty="0"/>
          </a:p>
          <a:p>
            <a:r>
              <a:rPr lang="en-US" sz="2400" dirty="0"/>
              <a:t>From an API and protocol perspective, the DLQ is mostly similar to any other queue, except that messages can only be submitted via the dead-letter operation of the parent entity. </a:t>
            </a:r>
          </a:p>
          <a:p>
            <a:endParaRPr lang="en-US" sz="2000" dirty="0"/>
          </a:p>
        </p:txBody>
      </p:sp>
    </p:spTree>
    <p:extLst>
      <p:ext uri="{BB962C8B-B14F-4D97-AF65-F5344CB8AC3E}">
        <p14:creationId xmlns:p14="http://schemas.microsoft.com/office/powerpoint/2010/main" val="25444825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F0FB2-2A03-6AD7-C327-2B8529A1DF91}"/>
              </a:ext>
            </a:extLst>
          </p:cNvPr>
          <p:cNvSpPr>
            <a:spLocks noGrp="1"/>
          </p:cNvSpPr>
          <p:nvPr>
            <p:ph type="title"/>
          </p:nvPr>
        </p:nvSpPr>
        <p:spPr/>
        <p:txBody>
          <a:bodyPr/>
          <a:lstStyle/>
          <a:p>
            <a:r>
              <a:rPr lang="en-US" dirty="0"/>
              <a:t>dead-letter queue</a:t>
            </a:r>
          </a:p>
        </p:txBody>
      </p:sp>
      <p:sp>
        <p:nvSpPr>
          <p:cNvPr id="3" name="Content Placeholder 2">
            <a:extLst>
              <a:ext uri="{FF2B5EF4-FFF2-40B4-BE49-F238E27FC236}">
                <a16:creationId xmlns:a16="http://schemas.microsoft.com/office/drawing/2014/main" id="{BFF5E47D-4D0A-2CED-AE0D-9B38A58774B0}"/>
              </a:ext>
            </a:extLst>
          </p:cNvPr>
          <p:cNvSpPr>
            <a:spLocks noGrp="1"/>
          </p:cNvSpPr>
          <p:nvPr>
            <p:ph sz="quarter" idx="10"/>
          </p:nvPr>
        </p:nvSpPr>
        <p:spPr>
          <a:xfrm>
            <a:off x="584200" y="1435100"/>
            <a:ext cx="11018838" cy="4136517"/>
          </a:xfrm>
        </p:spPr>
        <p:txBody>
          <a:bodyPr/>
          <a:lstStyle/>
          <a:p>
            <a:r>
              <a:rPr lang="en-US" sz="2400" dirty="0"/>
              <a:t>In addition, time-to-live isn't observed, and you can't dead-letter a message from a DLQ. </a:t>
            </a:r>
          </a:p>
          <a:p>
            <a:endParaRPr lang="en-US" sz="2400" dirty="0"/>
          </a:p>
          <a:p>
            <a:r>
              <a:rPr lang="en-US" sz="2400" dirty="0"/>
              <a:t>The dead-letter queue fully supports peek-lock delivery and transactional operations.</a:t>
            </a:r>
          </a:p>
          <a:p>
            <a:endParaRPr lang="en-US" sz="2400" dirty="0"/>
          </a:p>
          <a:p>
            <a:r>
              <a:rPr lang="en-US" sz="2400" dirty="0"/>
              <a:t>There's no automatic cleanup of the DLQ. </a:t>
            </a:r>
          </a:p>
          <a:p>
            <a:endParaRPr lang="en-US" sz="2400" dirty="0"/>
          </a:p>
          <a:p>
            <a:r>
              <a:rPr lang="en-US" sz="2400" dirty="0"/>
              <a:t>Messages remain in the DLQ until you explicitly retrieve them from the DLQ and complete the dead-letter message.</a:t>
            </a:r>
          </a:p>
        </p:txBody>
      </p:sp>
    </p:spTree>
    <p:extLst>
      <p:ext uri="{BB962C8B-B14F-4D97-AF65-F5344CB8AC3E}">
        <p14:creationId xmlns:p14="http://schemas.microsoft.com/office/powerpoint/2010/main" val="15063398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56EA4-ED30-6C8E-793E-652C19F4683F}"/>
              </a:ext>
            </a:extLst>
          </p:cNvPr>
          <p:cNvSpPr>
            <a:spLocks noGrp="1"/>
          </p:cNvSpPr>
          <p:nvPr>
            <p:ph type="title"/>
          </p:nvPr>
        </p:nvSpPr>
        <p:spPr/>
        <p:txBody>
          <a:bodyPr/>
          <a:lstStyle/>
          <a:p>
            <a:r>
              <a:rPr lang="en-US" dirty="0"/>
              <a:t>DLQ message count</a:t>
            </a:r>
          </a:p>
        </p:txBody>
      </p:sp>
      <p:sp>
        <p:nvSpPr>
          <p:cNvPr id="3" name="Content Placeholder 2">
            <a:extLst>
              <a:ext uri="{FF2B5EF4-FFF2-40B4-BE49-F238E27FC236}">
                <a16:creationId xmlns:a16="http://schemas.microsoft.com/office/drawing/2014/main" id="{D7A19E23-9B1E-BB43-38FE-41875FE300A5}"/>
              </a:ext>
            </a:extLst>
          </p:cNvPr>
          <p:cNvSpPr>
            <a:spLocks noGrp="1"/>
          </p:cNvSpPr>
          <p:nvPr>
            <p:ph sz="quarter" idx="10"/>
          </p:nvPr>
        </p:nvSpPr>
        <p:spPr>
          <a:xfrm>
            <a:off x="584200" y="1435100"/>
            <a:ext cx="11018838" cy="4924425"/>
          </a:xfrm>
        </p:spPr>
        <p:txBody>
          <a:bodyPr/>
          <a:lstStyle/>
          <a:p>
            <a:r>
              <a:rPr lang="en-US" sz="2000" dirty="0"/>
              <a:t>It's not possible to obtain count of messages in the dead-letter queue at the topic level. </a:t>
            </a:r>
          </a:p>
          <a:p>
            <a:endParaRPr lang="en-US" sz="2000" dirty="0"/>
          </a:p>
          <a:p>
            <a:r>
              <a:rPr lang="en-US" sz="2000" dirty="0"/>
              <a:t>That's because messages don't sit at the topic level unless Service Bus throws an internal error. </a:t>
            </a:r>
          </a:p>
          <a:p>
            <a:endParaRPr lang="en-US" sz="2000" dirty="0"/>
          </a:p>
          <a:p>
            <a:r>
              <a:rPr lang="en-US" sz="2000" dirty="0"/>
              <a:t>Instead, when a sender sends a message to a topic, the message is forwarded to subscriptions for the topic within milliseconds and thus no longer resides at the topic level. </a:t>
            </a:r>
          </a:p>
          <a:p>
            <a:endParaRPr lang="en-US" sz="2000" dirty="0"/>
          </a:p>
          <a:p>
            <a:r>
              <a:rPr lang="en-US" sz="2000" dirty="0"/>
              <a:t>So, you can see messages in the DLQ associated with the subscription for the topic. </a:t>
            </a:r>
          </a:p>
          <a:p>
            <a:endParaRPr lang="en-US" sz="2000" dirty="0"/>
          </a:p>
          <a:p>
            <a:r>
              <a:rPr lang="en-US" sz="2000" dirty="0"/>
              <a:t>In the following example, Service Bus Explorer shows that there are 62 messages currently in the DLQ for the subscription "test1".</a:t>
            </a:r>
          </a:p>
          <a:p>
            <a:endParaRPr lang="en-US" sz="2000" dirty="0"/>
          </a:p>
          <a:p>
            <a:r>
              <a:rPr lang="en-US" sz="2000" dirty="0"/>
              <a:t>You can also get the count of DLQ messages by using Azure CLI command: </a:t>
            </a:r>
            <a:r>
              <a:rPr lang="en-US" sz="2000" dirty="0">
                <a:hlinkClick r:id="rId2"/>
              </a:rPr>
              <a:t>az </a:t>
            </a:r>
            <a:r>
              <a:rPr lang="en-US" sz="2000" dirty="0" err="1">
                <a:hlinkClick r:id="rId2"/>
              </a:rPr>
              <a:t>servicebus</a:t>
            </a:r>
            <a:r>
              <a:rPr lang="en-US" sz="2000" dirty="0">
                <a:hlinkClick r:id="rId2"/>
              </a:rPr>
              <a:t> topic subscription show</a:t>
            </a:r>
            <a:endParaRPr lang="en-US" sz="2000" dirty="0"/>
          </a:p>
        </p:txBody>
      </p:sp>
    </p:spTree>
    <p:extLst>
      <p:ext uri="{BB962C8B-B14F-4D97-AF65-F5344CB8AC3E}">
        <p14:creationId xmlns:p14="http://schemas.microsoft.com/office/powerpoint/2010/main" val="147559961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7464-85C1-1406-3205-BEC1A12DBCF7}"/>
              </a:ext>
            </a:extLst>
          </p:cNvPr>
          <p:cNvSpPr>
            <a:spLocks noGrp="1"/>
          </p:cNvSpPr>
          <p:nvPr>
            <p:ph type="title"/>
          </p:nvPr>
        </p:nvSpPr>
        <p:spPr/>
        <p:txBody>
          <a:bodyPr/>
          <a:lstStyle/>
          <a:p>
            <a:r>
              <a:rPr lang="en-US" dirty="0"/>
              <a:t>Moving messages to the DLQ</a:t>
            </a:r>
          </a:p>
        </p:txBody>
      </p:sp>
      <p:sp>
        <p:nvSpPr>
          <p:cNvPr id="3" name="Content Placeholder 2">
            <a:extLst>
              <a:ext uri="{FF2B5EF4-FFF2-40B4-BE49-F238E27FC236}">
                <a16:creationId xmlns:a16="http://schemas.microsoft.com/office/drawing/2014/main" id="{6D25109E-176D-5775-ABC4-92B1577A2F0B}"/>
              </a:ext>
            </a:extLst>
          </p:cNvPr>
          <p:cNvSpPr>
            <a:spLocks noGrp="1"/>
          </p:cNvSpPr>
          <p:nvPr>
            <p:ph sz="quarter" idx="10"/>
          </p:nvPr>
        </p:nvSpPr>
        <p:spPr>
          <a:xfrm>
            <a:off x="584200" y="1435100"/>
            <a:ext cx="11018838" cy="4825937"/>
          </a:xfrm>
        </p:spPr>
        <p:txBody>
          <a:bodyPr/>
          <a:lstStyle/>
          <a:p>
            <a:r>
              <a:rPr lang="en-US" dirty="0"/>
              <a:t>There are several activities in Service Bus that cause messages to get pushed to the DLQ from within the messaging engine itself. </a:t>
            </a:r>
          </a:p>
          <a:p>
            <a:endParaRPr lang="en-US" dirty="0"/>
          </a:p>
          <a:p>
            <a:r>
              <a:rPr lang="en-US" dirty="0"/>
              <a:t>An application can also explicitly move messages to the DLQ. </a:t>
            </a:r>
          </a:p>
          <a:p>
            <a:endParaRPr lang="en-US" dirty="0"/>
          </a:p>
          <a:p>
            <a:r>
              <a:rPr lang="en-US" dirty="0"/>
              <a:t>The following two properties (</a:t>
            </a:r>
            <a:r>
              <a:rPr lang="en-US" b="1" dirty="0"/>
              <a:t>dead-letter reason </a:t>
            </a:r>
            <a:r>
              <a:rPr lang="en-US" dirty="0"/>
              <a:t>and </a:t>
            </a:r>
            <a:r>
              <a:rPr lang="en-US" b="1" dirty="0"/>
              <a:t>dead-letter description</a:t>
            </a:r>
            <a:r>
              <a:rPr lang="en-US" dirty="0"/>
              <a:t>) are added to dead-lettered messages. </a:t>
            </a:r>
          </a:p>
          <a:p>
            <a:endParaRPr lang="en-US" dirty="0"/>
          </a:p>
          <a:p>
            <a:r>
              <a:rPr lang="en-US" dirty="0"/>
              <a:t>Applications can define their own codes for the </a:t>
            </a:r>
            <a:r>
              <a:rPr lang="en-US" b="1" dirty="0"/>
              <a:t>dead-letter reason </a:t>
            </a:r>
            <a:r>
              <a:rPr lang="en-US" dirty="0"/>
              <a:t>property, but the system sets the following values.</a:t>
            </a:r>
          </a:p>
        </p:txBody>
      </p:sp>
    </p:spTree>
    <p:extLst>
      <p:ext uri="{BB962C8B-B14F-4D97-AF65-F5344CB8AC3E}">
        <p14:creationId xmlns:p14="http://schemas.microsoft.com/office/powerpoint/2010/main" val="24054379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82254-1349-27E3-CA22-6537183C9F7D}"/>
              </a:ext>
            </a:extLst>
          </p:cNvPr>
          <p:cNvSpPr>
            <a:spLocks noGrp="1"/>
          </p:cNvSpPr>
          <p:nvPr>
            <p:ph type="title"/>
          </p:nvPr>
        </p:nvSpPr>
        <p:spPr/>
        <p:txBody>
          <a:bodyPr/>
          <a:lstStyle/>
          <a:p>
            <a:r>
              <a:rPr lang="en-US" dirty="0"/>
              <a:t>Dead-letter reason</a:t>
            </a:r>
          </a:p>
        </p:txBody>
      </p:sp>
      <p:graphicFrame>
        <p:nvGraphicFramePr>
          <p:cNvPr id="4" name="Table 4">
            <a:extLst>
              <a:ext uri="{FF2B5EF4-FFF2-40B4-BE49-F238E27FC236}">
                <a16:creationId xmlns:a16="http://schemas.microsoft.com/office/drawing/2014/main" id="{3557A63D-6983-5B01-87D0-F0B52932F22D}"/>
              </a:ext>
            </a:extLst>
          </p:cNvPr>
          <p:cNvGraphicFramePr>
            <a:graphicFrameLocks noGrp="1"/>
          </p:cNvGraphicFramePr>
          <p:nvPr>
            <p:ph sz="quarter" idx="10"/>
            <p:extLst>
              <p:ext uri="{D42A27DB-BD31-4B8C-83A1-F6EECF244321}">
                <p14:modId xmlns:p14="http://schemas.microsoft.com/office/powerpoint/2010/main" val="509810254"/>
              </p:ext>
            </p:extLst>
          </p:nvPr>
        </p:nvGraphicFramePr>
        <p:xfrm>
          <a:off x="584200" y="1435100"/>
          <a:ext cx="11018838" cy="385064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931647403"/>
                    </a:ext>
                  </a:extLst>
                </a:gridCol>
                <a:gridCol w="5509419">
                  <a:extLst>
                    <a:ext uri="{9D8B030D-6E8A-4147-A177-3AD203B41FA5}">
                      <a16:colId xmlns:a16="http://schemas.microsoft.com/office/drawing/2014/main" val="302953184"/>
                    </a:ext>
                  </a:extLst>
                </a:gridCol>
              </a:tblGrid>
              <a:tr h="370840">
                <a:tc>
                  <a:txBody>
                    <a:bodyPr/>
                    <a:lstStyle/>
                    <a:p>
                      <a:pPr algn="l" fontAlgn="t"/>
                      <a:r>
                        <a:rPr lang="en-US" dirty="0">
                          <a:effectLst/>
                        </a:rPr>
                        <a:t>Dead-letter reason</a:t>
                      </a:r>
                    </a:p>
                  </a:txBody>
                  <a:tcPr/>
                </a:tc>
                <a:tc>
                  <a:txBody>
                    <a:bodyPr/>
                    <a:lstStyle/>
                    <a:p>
                      <a:pPr algn="l" fontAlgn="t"/>
                      <a:r>
                        <a:rPr lang="en-US">
                          <a:effectLst/>
                        </a:rPr>
                        <a:t>Dead-letter error description</a:t>
                      </a:r>
                    </a:p>
                  </a:txBody>
                  <a:tcPr/>
                </a:tc>
                <a:extLst>
                  <a:ext uri="{0D108BD9-81ED-4DB2-BD59-A6C34878D82A}">
                    <a16:rowId xmlns:a16="http://schemas.microsoft.com/office/drawing/2014/main" val="598370682"/>
                  </a:ext>
                </a:extLst>
              </a:tr>
              <a:tr h="370840">
                <a:tc>
                  <a:txBody>
                    <a:bodyPr/>
                    <a:lstStyle/>
                    <a:p>
                      <a:pPr algn="l" fontAlgn="t"/>
                      <a:r>
                        <a:rPr lang="en-US">
                          <a:effectLst/>
                        </a:rPr>
                        <a:t>HeaderSizeExceeded</a:t>
                      </a:r>
                    </a:p>
                  </a:txBody>
                  <a:tcPr/>
                </a:tc>
                <a:tc>
                  <a:txBody>
                    <a:bodyPr/>
                    <a:lstStyle/>
                    <a:p>
                      <a:pPr algn="l" fontAlgn="t"/>
                      <a:r>
                        <a:rPr lang="en-US">
                          <a:effectLst/>
                        </a:rPr>
                        <a:t>The size quota for this stream has been exceeded.</a:t>
                      </a:r>
                    </a:p>
                  </a:txBody>
                  <a:tcPr/>
                </a:tc>
                <a:extLst>
                  <a:ext uri="{0D108BD9-81ED-4DB2-BD59-A6C34878D82A}">
                    <a16:rowId xmlns:a16="http://schemas.microsoft.com/office/drawing/2014/main" val="3513516364"/>
                  </a:ext>
                </a:extLst>
              </a:tr>
              <a:tr h="370840">
                <a:tc>
                  <a:txBody>
                    <a:bodyPr/>
                    <a:lstStyle/>
                    <a:p>
                      <a:pPr algn="l" fontAlgn="t"/>
                      <a:r>
                        <a:rPr lang="en-US">
                          <a:effectLst/>
                        </a:rPr>
                        <a:t>TTLExpiredException</a:t>
                      </a:r>
                    </a:p>
                  </a:txBody>
                  <a:tcPr/>
                </a:tc>
                <a:tc>
                  <a:txBody>
                    <a:bodyPr/>
                    <a:lstStyle/>
                    <a:p>
                      <a:pPr algn="l" fontAlgn="t"/>
                      <a:r>
                        <a:rPr lang="en-US">
                          <a:effectLst/>
                        </a:rPr>
                        <a:t>The message expired and was dead lettered. See the </a:t>
                      </a:r>
                      <a:r>
                        <a:rPr lang="en-US" u="none" strike="noStrike">
                          <a:effectLst/>
                          <a:hlinkClick r:id="rId2"/>
                        </a:rPr>
                        <a:t>Time to live</a:t>
                      </a:r>
                      <a:r>
                        <a:rPr lang="en-US">
                          <a:effectLst/>
                        </a:rPr>
                        <a:t> section for details.</a:t>
                      </a:r>
                    </a:p>
                  </a:txBody>
                  <a:tcPr/>
                </a:tc>
                <a:extLst>
                  <a:ext uri="{0D108BD9-81ED-4DB2-BD59-A6C34878D82A}">
                    <a16:rowId xmlns:a16="http://schemas.microsoft.com/office/drawing/2014/main" val="581669819"/>
                  </a:ext>
                </a:extLst>
              </a:tr>
              <a:tr h="370840">
                <a:tc>
                  <a:txBody>
                    <a:bodyPr/>
                    <a:lstStyle/>
                    <a:p>
                      <a:pPr algn="l" fontAlgn="t"/>
                      <a:r>
                        <a:rPr lang="en-US">
                          <a:effectLst/>
                        </a:rPr>
                        <a:t>Session ID is null.</a:t>
                      </a:r>
                    </a:p>
                  </a:txBody>
                  <a:tcPr/>
                </a:tc>
                <a:tc>
                  <a:txBody>
                    <a:bodyPr/>
                    <a:lstStyle/>
                    <a:p>
                      <a:pPr algn="l" fontAlgn="t"/>
                      <a:r>
                        <a:rPr lang="en-US">
                          <a:effectLst/>
                        </a:rPr>
                        <a:t>Session enabled entity doesn't allow a message whose session identifier is null.</a:t>
                      </a:r>
                    </a:p>
                  </a:txBody>
                  <a:tcPr/>
                </a:tc>
                <a:extLst>
                  <a:ext uri="{0D108BD9-81ED-4DB2-BD59-A6C34878D82A}">
                    <a16:rowId xmlns:a16="http://schemas.microsoft.com/office/drawing/2014/main" val="3464581551"/>
                  </a:ext>
                </a:extLst>
              </a:tr>
              <a:tr h="370840">
                <a:tc>
                  <a:txBody>
                    <a:bodyPr/>
                    <a:lstStyle/>
                    <a:p>
                      <a:pPr algn="l" fontAlgn="t"/>
                      <a:r>
                        <a:rPr lang="en-US">
                          <a:effectLst/>
                        </a:rPr>
                        <a:t>MaxTransferHopCountExceeded</a:t>
                      </a:r>
                    </a:p>
                  </a:txBody>
                  <a:tcPr/>
                </a:tc>
                <a:tc>
                  <a:txBody>
                    <a:bodyPr/>
                    <a:lstStyle/>
                    <a:p>
                      <a:pPr algn="l" fontAlgn="t"/>
                      <a:r>
                        <a:rPr lang="en-US">
                          <a:effectLst/>
                        </a:rPr>
                        <a:t>The maximum number of allowed hops when forwarding between queues has been exceeded. This value is set to 4.</a:t>
                      </a:r>
                    </a:p>
                  </a:txBody>
                  <a:tcPr/>
                </a:tc>
                <a:extLst>
                  <a:ext uri="{0D108BD9-81ED-4DB2-BD59-A6C34878D82A}">
                    <a16:rowId xmlns:a16="http://schemas.microsoft.com/office/drawing/2014/main" val="1350708081"/>
                  </a:ext>
                </a:extLst>
              </a:tr>
              <a:tr h="370840">
                <a:tc>
                  <a:txBody>
                    <a:bodyPr/>
                    <a:lstStyle/>
                    <a:p>
                      <a:pPr algn="l" fontAlgn="t"/>
                      <a:r>
                        <a:rPr lang="en-US">
                          <a:effectLst/>
                        </a:rPr>
                        <a:t>MaxDeliveryCountExceededExceptionMessage</a:t>
                      </a:r>
                    </a:p>
                  </a:txBody>
                  <a:tcPr/>
                </a:tc>
                <a:tc>
                  <a:txBody>
                    <a:bodyPr/>
                    <a:lstStyle/>
                    <a:p>
                      <a:pPr algn="l" fontAlgn="t"/>
                      <a:r>
                        <a:rPr lang="en-US" dirty="0">
                          <a:effectLst/>
                        </a:rPr>
                        <a:t>Message couldn't be consumed after maximum delivery attempts. See the </a:t>
                      </a:r>
                      <a:r>
                        <a:rPr lang="en-US" u="none" strike="noStrike" dirty="0">
                          <a:effectLst/>
                          <a:hlinkClick r:id="rId3"/>
                        </a:rPr>
                        <a:t>Maximum delivery count</a:t>
                      </a:r>
                      <a:r>
                        <a:rPr lang="en-US" dirty="0">
                          <a:effectLst/>
                        </a:rPr>
                        <a:t> section for details.</a:t>
                      </a:r>
                    </a:p>
                  </a:txBody>
                  <a:tcPr/>
                </a:tc>
                <a:extLst>
                  <a:ext uri="{0D108BD9-81ED-4DB2-BD59-A6C34878D82A}">
                    <a16:rowId xmlns:a16="http://schemas.microsoft.com/office/drawing/2014/main" val="1304811058"/>
                  </a:ext>
                </a:extLst>
              </a:tr>
            </a:tbl>
          </a:graphicData>
        </a:graphic>
      </p:graphicFrame>
    </p:spTree>
    <p:extLst>
      <p:ext uri="{BB962C8B-B14F-4D97-AF65-F5344CB8AC3E}">
        <p14:creationId xmlns:p14="http://schemas.microsoft.com/office/powerpoint/2010/main" val="302403421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8F251-9001-14F3-9917-667FE95219FF}"/>
              </a:ext>
            </a:extLst>
          </p:cNvPr>
          <p:cNvSpPr>
            <a:spLocks noGrp="1"/>
          </p:cNvSpPr>
          <p:nvPr>
            <p:ph type="title"/>
          </p:nvPr>
        </p:nvSpPr>
        <p:spPr/>
        <p:txBody>
          <a:bodyPr/>
          <a:lstStyle/>
          <a:p>
            <a:r>
              <a:rPr lang="en-US" dirty="0"/>
              <a:t>Maximum delivery count</a:t>
            </a:r>
          </a:p>
        </p:txBody>
      </p:sp>
      <p:sp>
        <p:nvSpPr>
          <p:cNvPr id="3" name="Content Placeholder 2">
            <a:extLst>
              <a:ext uri="{FF2B5EF4-FFF2-40B4-BE49-F238E27FC236}">
                <a16:creationId xmlns:a16="http://schemas.microsoft.com/office/drawing/2014/main" id="{E2A98F67-959F-8F71-8928-5293082D579D}"/>
              </a:ext>
            </a:extLst>
          </p:cNvPr>
          <p:cNvSpPr>
            <a:spLocks noGrp="1"/>
          </p:cNvSpPr>
          <p:nvPr>
            <p:ph sz="quarter" idx="10"/>
          </p:nvPr>
        </p:nvSpPr>
        <p:spPr>
          <a:xfrm>
            <a:off x="584200" y="1435100"/>
            <a:ext cx="11018838" cy="4185761"/>
          </a:xfrm>
        </p:spPr>
        <p:txBody>
          <a:bodyPr/>
          <a:lstStyle/>
          <a:p>
            <a:r>
              <a:rPr lang="en-US" sz="2000" dirty="0"/>
              <a:t>There is a limit on number of attempts to deliver messages for Service Bus queues and subscriptions. </a:t>
            </a:r>
          </a:p>
          <a:p>
            <a:endParaRPr lang="en-US" sz="2000" dirty="0"/>
          </a:p>
          <a:p>
            <a:r>
              <a:rPr lang="en-US" sz="2000" dirty="0"/>
              <a:t>The default value is </a:t>
            </a:r>
            <a:r>
              <a:rPr lang="en-US" sz="2000" b="1" dirty="0"/>
              <a:t>10</a:t>
            </a:r>
            <a:r>
              <a:rPr lang="en-US" sz="2000" dirty="0"/>
              <a:t>. Whenever a message has been delivered under a </a:t>
            </a:r>
            <a:r>
              <a:rPr lang="en-US" sz="2000" b="1" dirty="0"/>
              <a:t>peek-lock</a:t>
            </a:r>
            <a:r>
              <a:rPr lang="en-US" sz="2000" dirty="0"/>
              <a:t>, but has been either explicitly abandoned or the lock has expired, the delivery count on the message is incremented.</a:t>
            </a:r>
          </a:p>
          <a:p>
            <a:endParaRPr lang="en-US" sz="2000" dirty="0"/>
          </a:p>
          <a:p>
            <a:r>
              <a:rPr lang="en-US" sz="2000" dirty="0"/>
              <a:t> When the delivery count exceeds the limit, the message is moved to the DLQ. </a:t>
            </a:r>
          </a:p>
          <a:p>
            <a:endParaRPr lang="en-US" sz="2000" dirty="0"/>
          </a:p>
          <a:p>
            <a:r>
              <a:rPr lang="en-US" sz="2000" dirty="0"/>
              <a:t>The dead-letter reason for the message in DLQ is set to: </a:t>
            </a:r>
            <a:r>
              <a:rPr lang="en-US" sz="2000" b="1" dirty="0" err="1"/>
              <a:t>MaxDeliveryCountExceeded</a:t>
            </a:r>
            <a:r>
              <a:rPr lang="en-US" sz="2000" dirty="0"/>
              <a:t>. </a:t>
            </a:r>
          </a:p>
          <a:p>
            <a:endParaRPr lang="en-US" sz="2000" dirty="0"/>
          </a:p>
          <a:p>
            <a:r>
              <a:rPr lang="en-US" sz="2000" dirty="0"/>
              <a:t>This behavior can't be disabled, but you can set the max delivery count to a large number.</a:t>
            </a:r>
          </a:p>
        </p:txBody>
      </p:sp>
    </p:spTree>
    <p:extLst>
      <p:ext uri="{BB962C8B-B14F-4D97-AF65-F5344CB8AC3E}">
        <p14:creationId xmlns:p14="http://schemas.microsoft.com/office/powerpoint/2010/main" val="255329698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AB225-8F4B-9EDC-73A9-44C7226E430E}"/>
              </a:ext>
            </a:extLst>
          </p:cNvPr>
          <p:cNvSpPr>
            <a:spLocks noGrp="1"/>
          </p:cNvSpPr>
          <p:nvPr>
            <p:ph type="title"/>
          </p:nvPr>
        </p:nvSpPr>
        <p:spPr/>
        <p:txBody>
          <a:bodyPr/>
          <a:lstStyle/>
          <a:p>
            <a:r>
              <a:rPr lang="en-US" dirty="0"/>
              <a:t>Time to live</a:t>
            </a:r>
          </a:p>
        </p:txBody>
      </p:sp>
      <p:sp>
        <p:nvSpPr>
          <p:cNvPr id="3" name="Content Placeholder 2">
            <a:extLst>
              <a:ext uri="{FF2B5EF4-FFF2-40B4-BE49-F238E27FC236}">
                <a16:creationId xmlns:a16="http://schemas.microsoft.com/office/drawing/2014/main" id="{BFBE48EC-43E9-8E07-DD85-666AFFFA4634}"/>
              </a:ext>
            </a:extLst>
          </p:cNvPr>
          <p:cNvSpPr>
            <a:spLocks noGrp="1"/>
          </p:cNvSpPr>
          <p:nvPr>
            <p:ph sz="quarter" idx="10"/>
          </p:nvPr>
        </p:nvSpPr>
        <p:spPr>
          <a:xfrm>
            <a:off x="584200" y="1435100"/>
            <a:ext cx="11018838" cy="4395049"/>
          </a:xfrm>
        </p:spPr>
        <p:txBody>
          <a:bodyPr/>
          <a:lstStyle/>
          <a:p>
            <a:r>
              <a:rPr lang="en-US" dirty="0"/>
              <a:t>When you enable dead-lettering on queues or subscriptions, all expiring messages are moved to the DLQ. </a:t>
            </a:r>
          </a:p>
          <a:p>
            <a:endParaRPr lang="en-US" dirty="0"/>
          </a:p>
          <a:p>
            <a:r>
              <a:rPr lang="en-US" dirty="0"/>
              <a:t>The dead-letter reason code is set to: </a:t>
            </a:r>
            <a:r>
              <a:rPr lang="en-US" b="1" dirty="0" err="1"/>
              <a:t>TTLExpiredException</a:t>
            </a:r>
            <a:r>
              <a:rPr lang="en-US" dirty="0"/>
              <a:t>.</a:t>
            </a:r>
          </a:p>
          <a:p>
            <a:endParaRPr lang="en-US" dirty="0"/>
          </a:p>
          <a:p>
            <a:r>
              <a:rPr lang="en-US" dirty="0"/>
              <a:t>Deferred messages will not be purged and moved to the dead-letter queue after they expire. </a:t>
            </a:r>
          </a:p>
          <a:p>
            <a:endParaRPr lang="en-US" dirty="0"/>
          </a:p>
          <a:p>
            <a:r>
              <a:rPr lang="en-US" dirty="0"/>
              <a:t>This behavior is by design.</a:t>
            </a:r>
          </a:p>
        </p:txBody>
      </p:sp>
    </p:spTree>
    <p:extLst>
      <p:ext uri="{BB962C8B-B14F-4D97-AF65-F5344CB8AC3E}">
        <p14:creationId xmlns:p14="http://schemas.microsoft.com/office/powerpoint/2010/main" val="32650569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50031-A0D3-1DD7-C516-2164D0ADA66C}"/>
              </a:ext>
            </a:extLst>
          </p:cNvPr>
          <p:cNvSpPr>
            <a:spLocks noGrp="1"/>
          </p:cNvSpPr>
          <p:nvPr>
            <p:ph type="title"/>
          </p:nvPr>
        </p:nvSpPr>
        <p:spPr/>
        <p:txBody>
          <a:bodyPr/>
          <a:lstStyle/>
          <a:p>
            <a:r>
              <a:rPr lang="en-US" dirty="0"/>
              <a:t>Message Queuing Essentials</a:t>
            </a:r>
          </a:p>
        </p:txBody>
      </p:sp>
      <p:sp>
        <p:nvSpPr>
          <p:cNvPr id="3" name="Content Placeholder 2">
            <a:extLst>
              <a:ext uri="{FF2B5EF4-FFF2-40B4-BE49-F238E27FC236}">
                <a16:creationId xmlns:a16="http://schemas.microsoft.com/office/drawing/2014/main" id="{1306F808-8C6D-A285-8FAA-5F2D4FCDD4B2}"/>
              </a:ext>
            </a:extLst>
          </p:cNvPr>
          <p:cNvSpPr>
            <a:spLocks noGrp="1"/>
          </p:cNvSpPr>
          <p:nvPr>
            <p:ph sz="quarter" idx="10"/>
          </p:nvPr>
        </p:nvSpPr>
        <p:spPr>
          <a:xfrm>
            <a:off x="584200" y="1435100"/>
            <a:ext cx="11018838" cy="4665893"/>
          </a:xfrm>
        </p:spPr>
        <p:txBody>
          <a:bodyPr/>
          <a:lstStyle/>
          <a:p>
            <a:r>
              <a:rPr lang="en-US" sz="2400" dirty="0"/>
              <a:t>Asynchronous messaging in the cloud is usually implemented by using message queues. </a:t>
            </a:r>
          </a:p>
          <a:p>
            <a:endParaRPr lang="en-US" dirty="0"/>
          </a:p>
          <a:p>
            <a:r>
              <a:rPr lang="en-US" sz="2400" dirty="0"/>
              <a:t>Regardless of the technology used to implement them, most message queues support three fundamental operations:</a:t>
            </a:r>
          </a:p>
          <a:p>
            <a:endParaRPr lang="en-US" sz="2400" dirty="0"/>
          </a:p>
          <a:p>
            <a:pPr lvl="1"/>
            <a:r>
              <a:rPr lang="en-US" dirty="0"/>
              <a:t>A sender can post a message to the queue.</a:t>
            </a:r>
          </a:p>
          <a:p>
            <a:pPr lvl="1"/>
            <a:endParaRPr lang="en-US" dirty="0"/>
          </a:p>
          <a:p>
            <a:pPr lvl="1"/>
            <a:r>
              <a:rPr lang="en-US" dirty="0"/>
              <a:t>A receiver can </a:t>
            </a:r>
            <a:r>
              <a:rPr lang="en-US" b="1" dirty="0"/>
              <a:t>retrieve</a:t>
            </a:r>
            <a:r>
              <a:rPr lang="en-US" dirty="0"/>
              <a:t> a message from the queue (the </a:t>
            </a:r>
            <a:r>
              <a:rPr lang="en-US" dirty="0">
                <a:solidFill>
                  <a:srgbClr val="FF0000"/>
                </a:solidFill>
              </a:rPr>
              <a:t>message is removed from the queue</a:t>
            </a:r>
            <a:r>
              <a:rPr lang="en-US" dirty="0"/>
              <a:t>).</a:t>
            </a:r>
          </a:p>
          <a:p>
            <a:pPr lvl="1"/>
            <a:endParaRPr lang="en-US" dirty="0"/>
          </a:p>
          <a:p>
            <a:pPr lvl="1"/>
            <a:r>
              <a:rPr lang="en-US" dirty="0"/>
              <a:t>A receiver can examine (or </a:t>
            </a:r>
            <a:r>
              <a:rPr lang="en-US" b="1" dirty="0"/>
              <a:t>peek</a:t>
            </a:r>
            <a:r>
              <a:rPr lang="en-US" dirty="0"/>
              <a:t>) the next available message in the queue (the </a:t>
            </a:r>
            <a:r>
              <a:rPr lang="en-US" dirty="0">
                <a:solidFill>
                  <a:srgbClr val="FF0000"/>
                </a:solidFill>
              </a:rPr>
              <a:t>message is not removed from the queue</a:t>
            </a:r>
            <a:r>
              <a:rPr lang="en-US" dirty="0"/>
              <a:t>).</a:t>
            </a:r>
          </a:p>
        </p:txBody>
      </p:sp>
    </p:spTree>
    <p:extLst>
      <p:ext uri="{BB962C8B-B14F-4D97-AF65-F5344CB8AC3E}">
        <p14:creationId xmlns:p14="http://schemas.microsoft.com/office/powerpoint/2010/main" val="334353363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1C29-513B-3EB9-0B3E-1F7F198E5C92}"/>
              </a:ext>
            </a:extLst>
          </p:cNvPr>
          <p:cNvSpPr>
            <a:spLocks noGrp="1"/>
          </p:cNvSpPr>
          <p:nvPr>
            <p:ph type="title"/>
          </p:nvPr>
        </p:nvSpPr>
        <p:spPr/>
        <p:txBody>
          <a:bodyPr/>
          <a:lstStyle/>
          <a:p>
            <a:r>
              <a:rPr lang="en-US" dirty="0"/>
              <a:t>Errors while processing subscription rules</a:t>
            </a:r>
          </a:p>
        </p:txBody>
      </p:sp>
      <p:sp>
        <p:nvSpPr>
          <p:cNvPr id="3" name="Content Placeholder 2">
            <a:extLst>
              <a:ext uri="{FF2B5EF4-FFF2-40B4-BE49-F238E27FC236}">
                <a16:creationId xmlns:a16="http://schemas.microsoft.com/office/drawing/2014/main" id="{21649C44-07FC-97E6-0CDD-A66EB2F16E2E}"/>
              </a:ext>
            </a:extLst>
          </p:cNvPr>
          <p:cNvSpPr>
            <a:spLocks noGrp="1"/>
          </p:cNvSpPr>
          <p:nvPr>
            <p:ph sz="quarter" idx="10"/>
          </p:nvPr>
        </p:nvSpPr>
        <p:spPr>
          <a:xfrm>
            <a:off x="584200" y="1435100"/>
            <a:ext cx="11018838" cy="2757678"/>
          </a:xfrm>
        </p:spPr>
        <p:txBody>
          <a:bodyPr/>
          <a:lstStyle/>
          <a:p>
            <a:r>
              <a:rPr lang="en-US" dirty="0"/>
              <a:t>If you enable dead-lettering on filter evaluation exceptions, any errors that occur while a subscription's SQL filter rule executes are captured in the DLQ along with the offending message. </a:t>
            </a:r>
          </a:p>
          <a:p>
            <a:endParaRPr lang="en-US" dirty="0"/>
          </a:p>
          <a:p>
            <a:r>
              <a:rPr lang="en-US" dirty="0"/>
              <a:t>Don't use this option in a production environment in which not all message types have subscribers.</a:t>
            </a:r>
          </a:p>
        </p:txBody>
      </p:sp>
    </p:spTree>
    <p:extLst>
      <p:ext uri="{BB962C8B-B14F-4D97-AF65-F5344CB8AC3E}">
        <p14:creationId xmlns:p14="http://schemas.microsoft.com/office/powerpoint/2010/main" val="27896784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2D127-371D-43F4-B715-32EC9FB7574B}"/>
              </a:ext>
            </a:extLst>
          </p:cNvPr>
          <p:cNvSpPr>
            <a:spLocks noGrp="1"/>
          </p:cNvSpPr>
          <p:nvPr>
            <p:ph type="title"/>
          </p:nvPr>
        </p:nvSpPr>
        <p:spPr/>
        <p:txBody>
          <a:bodyPr/>
          <a:lstStyle/>
          <a:p>
            <a:r>
              <a:rPr lang="en-US" dirty="0"/>
              <a:t>Application-level dead-lettering</a:t>
            </a:r>
          </a:p>
        </p:txBody>
      </p:sp>
      <p:sp>
        <p:nvSpPr>
          <p:cNvPr id="3" name="Content Placeholder 2">
            <a:extLst>
              <a:ext uri="{FF2B5EF4-FFF2-40B4-BE49-F238E27FC236}">
                <a16:creationId xmlns:a16="http://schemas.microsoft.com/office/drawing/2014/main" id="{CD147E20-1C62-2C9F-8783-2A868D7E39FF}"/>
              </a:ext>
            </a:extLst>
          </p:cNvPr>
          <p:cNvSpPr>
            <a:spLocks noGrp="1"/>
          </p:cNvSpPr>
          <p:nvPr>
            <p:ph sz="quarter" idx="10"/>
          </p:nvPr>
        </p:nvSpPr>
        <p:spPr>
          <a:xfrm>
            <a:off x="584200" y="1435100"/>
            <a:ext cx="11018838" cy="3619452"/>
          </a:xfrm>
        </p:spPr>
        <p:txBody>
          <a:bodyPr/>
          <a:lstStyle/>
          <a:p>
            <a:r>
              <a:rPr lang="en-US" dirty="0"/>
              <a:t>In addition to the system-provided dead-lettering features, applications can use the DLQ to explicitly reject unacceptable messages. </a:t>
            </a:r>
          </a:p>
          <a:p>
            <a:endParaRPr lang="en-US" dirty="0"/>
          </a:p>
          <a:p>
            <a:r>
              <a:rPr lang="en-US" dirty="0"/>
              <a:t>They can include messages that can't be properly processed because of any sort of system issue, messages that hold malformed payloads, or messages that fail authentication when some message-level security scheme is used.</a:t>
            </a:r>
          </a:p>
        </p:txBody>
      </p:sp>
    </p:spTree>
    <p:extLst>
      <p:ext uri="{BB962C8B-B14F-4D97-AF65-F5344CB8AC3E}">
        <p14:creationId xmlns:p14="http://schemas.microsoft.com/office/powerpoint/2010/main" val="99973381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9E9B-3846-FA99-38B2-00C1685B0E56}"/>
              </a:ext>
            </a:extLst>
          </p:cNvPr>
          <p:cNvSpPr>
            <a:spLocks noGrp="1"/>
          </p:cNvSpPr>
          <p:nvPr>
            <p:ph type="title"/>
          </p:nvPr>
        </p:nvSpPr>
        <p:spPr/>
        <p:txBody>
          <a:bodyPr/>
          <a:lstStyle/>
          <a:p>
            <a:r>
              <a:rPr lang="en-US" dirty="0"/>
              <a:t>Dead-lettering in </a:t>
            </a:r>
            <a:r>
              <a:rPr lang="en-US" dirty="0" err="1"/>
              <a:t>ForwardTo</a:t>
            </a:r>
            <a:r>
              <a:rPr lang="en-US" dirty="0"/>
              <a:t> or </a:t>
            </a:r>
            <a:r>
              <a:rPr lang="en-US" dirty="0" err="1"/>
              <a:t>SendVia</a:t>
            </a:r>
            <a:r>
              <a:rPr lang="en-US" dirty="0"/>
              <a:t> scenarios</a:t>
            </a:r>
          </a:p>
        </p:txBody>
      </p:sp>
      <p:sp>
        <p:nvSpPr>
          <p:cNvPr id="3" name="Content Placeholder 2">
            <a:extLst>
              <a:ext uri="{FF2B5EF4-FFF2-40B4-BE49-F238E27FC236}">
                <a16:creationId xmlns:a16="http://schemas.microsoft.com/office/drawing/2014/main" id="{836D03B1-84D4-D638-10C8-10C1267DC0BC}"/>
              </a:ext>
            </a:extLst>
          </p:cNvPr>
          <p:cNvSpPr>
            <a:spLocks noGrp="1"/>
          </p:cNvSpPr>
          <p:nvPr>
            <p:ph sz="quarter" idx="10"/>
          </p:nvPr>
        </p:nvSpPr>
        <p:spPr>
          <a:xfrm>
            <a:off x="584200" y="1435100"/>
            <a:ext cx="11018838" cy="3077766"/>
          </a:xfrm>
        </p:spPr>
        <p:txBody>
          <a:bodyPr/>
          <a:lstStyle/>
          <a:p>
            <a:r>
              <a:rPr lang="en-US" dirty="0"/>
              <a:t>Messages will be sent to the transfer dead-letter queue under the following conditions:</a:t>
            </a:r>
          </a:p>
          <a:p>
            <a:endParaRPr lang="en-US" dirty="0"/>
          </a:p>
          <a:p>
            <a:pPr lvl="1"/>
            <a:r>
              <a:rPr lang="en-US" sz="2400" dirty="0"/>
              <a:t>A message passes through more than four queues or topics that are chained together.</a:t>
            </a:r>
          </a:p>
          <a:p>
            <a:pPr lvl="1"/>
            <a:r>
              <a:rPr lang="en-US" sz="2400" dirty="0"/>
              <a:t>The destination queue or topic is disabled or deleted.</a:t>
            </a:r>
          </a:p>
          <a:p>
            <a:pPr lvl="1"/>
            <a:r>
              <a:rPr lang="en-US" sz="2400" dirty="0"/>
              <a:t>The destination queue or topic exceeds the maximum entity size.</a:t>
            </a:r>
          </a:p>
        </p:txBody>
      </p:sp>
    </p:spTree>
    <p:extLst>
      <p:ext uri="{BB962C8B-B14F-4D97-AF65-F5344CB8AC3E}">
        <p14:creationId xmlns:p14="http://schemas.microsoft.com/office/powerpoint/2010/main" val="196397130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6EA6-99A5-2C56-B1FB-3EFFCCEA303B}"/>
              </a:ext>
            </a:extLst>
          </p:cNvPr>
          <p:cNvSpPr>
            <a:spLocks noGrp="1"/>
          </p:cNvSpPr>
          <p:nvPr>
            <p:ph type="title"/>
          </p:nvPr>
        </p:nvSpPr>
        <p:spPr/>
        <p:txBody>
          <a:bodyPr/>
          <a:lstStyle/>
          <a:p>
            <a:r>
              <a:rPr lang="en-US" dirty="0"/>
              <a:t>Path to the dead-letter queue</a:t>
            </a:r>
          </a:p>
        </p:txBody>
      </p:sp>
      <p:sp>
        <p:nvSpPr>
          <p:cNvPr id="3" name="Content Placeholder 2">
            <a:extLst>
              <a:ext uri="{FF2B5EF4-FFF2-40B4-BE49-F238E27FC236}">
                <a16:creationId xmlns:a16="http://schemas.microsoft.com/office/drawing/2014/main" id="{FCC619CE-FFC7-B482-7220-9DE936B99DDF}"/>
              </a:ext>
            </a:extLst>
          </p:cNvPr>
          <p:cNvSpPr>
            <a:spLocks noGrp="1"/>
          </p:cNvSpPr>
          <p:nvPr>
            <p:ph sz="quarter" idx="10"/>
          </p:nvPr>
        </p:nvSpPr>
        <p:spPr>
          <a:xfrm>
            <a:off x="584200" y="1435100"/>
            <a:ext cx="11018838" cy="2499146"/>
          </a:xfrm>
        </p:spPr>
        <p:txBody>
          <a:bodyPr/>
          <a:lstStyle/>
          <a:p>
            <a:r>
              <a:rPr lang="en-US" dirty="0"/>
              <a:t>You can access the dead-letter queue by using the following syntax:</a:t>
            </a:r>
          </a:p>
          <a:p>
            <a:endParaRPr lang="en-US" dirty="0"/>
          </a:p>
          <a:p>
            <a:endParaRPr lang="en-US" dirty="0"/>
          </a:p>
          <a:p>
            <a:r>
              <a:rPr lang="en-US" dirty="0"/>
              <a:t>&lt;queue path&gt;/$</a:t>
            </a:r>
            <a:r>
              <a:rPr lang="en-US" dirty="0" err="1"/>
              <a:t>deadletterqueue</a:t>
            </a:r>
            <a:endParaRPr lang="en-US" dirty="0"/>
          </a:p>
          <a:p>
            <a:r>
              <a:rPr lang="en-US" dirty="0"/>
              <a:t>&lt;topic path&gt;/Subscriptions/&lt;subscription path&gt;/$</a:t>
            </a:r>
            <a:r>
              <a:rPr lang="en-US" dirty="0" err="1"/>
              <a:t>deadletterqueue</a:t>
            </a:r>
            <a:endParaRPr lang="en-US" dirty="0"/>
          </a:p>
        </p:txBody>
      </p:sp>
    </p:spTree>
    <p:extLst>
      <p:ext uri="{BB962C8B-B14F-4D97-AF65-F5344CB8AC3E}">
        <p14:creationId xmlns:p14="http://schemas.microsoft.com/office/powerpoint/2010/main" val="412826151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Duplicate </a:t>
            </a:r>
            <a:r>
              <a:rPr lang="en-US" dirty="0" err="1"/>
              <a:t>dection</a:t>
            </a:r>
            <a:endParaRPr lang="en-US" dirty="0"/>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p:txBody>
          <a:bodyPr/>
          <a:lstStyle/>
          <a:p>
            <a:r>
              <a:rPr lang="en-US" dirty="0"/>
              <a:t>Pub/Sub</a:t>
            </a:r>
          </a:p>
        </p:txBody>
      </p:sp>
    </p:spTree>
    <p:extLst>
      <p:ext uri="{BB962C8B-B14F-4D97-AF65-F5344CB8AC3E}">
        <p14:creationId xmlns:p14="http://schemas.microsoft.com/office/powerpoint/2010/main" val="85496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B7C9-797D-B4B2-938D-3C3C14281DBF}"/>
              </a:ext>
            </a:extLst>
          </p:cNvPr>
          <p:cNvSpPr>
            <a:spLocks noGrp="1"/>
          </p:cNvSpPr>
          <p:nvPr>
            <p:ph type="title"/>
          </p:nvPr>
        </p:nvSpPr>
        <p:spPr/>
        <p:txBody>
          <a:bodyPr/>
          <a:lstStyle/>
          <a:p>
            <a:r>
              <a:rPr lang="en-US" dirty="0"/>
              <a:t>Duplicate detection</a:t>
            </a:r>
          </a:p>
        </p:txBody>
      </p:sp>
      <p:sp>
        <p:nvSpPr>
          <p:cNvPr id="3" name="Content Placeholder 2">
            <a:extLst>
              <a:ext uri="{FF2B5EF4-FFF2-40B4-BE49-F238E27FC236}">
                <a16:creationId xmlns:a16="http://schemas.microsoft.com/office/drawing/2014/main" id="{77566A0D-7AC5-4792-0E0B-71264FDCFFF8}"/>
              </a:ext>
            </a:extLst>
          </p:cNvPr>
          <p:cNvSpPr>
            <a:spLocks noGrp="1"/>
          </p:cNvSpPr>
          <p:nvPr>
            <p:ph sz="quarter" idx="10"/>
          </p:nvPr>
        </p:nvSpPr>
        <p:spPr>
          <a:xfrm>
            <a:off x="584200" y="1435100"/>
            <a:ext cx="11018838" cy="5096780"/>
          </a:xfrm>
        </p:spPr>
        <p:txBody>
          <a:bodyPr/>
          <a:lstStyle/>
          <a:p>
            <a:r>
              <a:rPr lang="en-US" sz="2400" dirty="0"/>
              <a:t>If an application fails due to a fatal error immediately after it sends a message, and the restarted application instance erroneously believes that the prior message delivery did not occur, a subsequent send causes the same message to appear in the system twice.</a:t>
            </a:r>
          </a:p>
          <a:p>
            <a:endParaRPr lang="en-US" sz="2400" dirty="0"/>
          </a:p>
          <a:p>
            <a:r>
              <a:rPr lang="en-US" sz="2400" dirty="0"/>
              <a:t>It's also possible for an error at the client or network level to occur a moment earlier, and for a sent message to be committed into the queue, with the acknowledgment not successfully returned to the client. This scenario leaves the client in doubt about the outcome of the send operation.</a:t>
            </a:r>
          </a:p>
          <a:p>
            <a:endParaRPr lang="en-US" sz="2400" dirty="0"/>
          </a:p>
          <a:p>
            <a:r>
              <a:rPr lang="en-US" sz="2400" dirty="0"/>
              <a:t>Duplicate detection takes the doubt out of these situations by enabling the sender resend the same message, and the queue or topic discards any duplicate copies.</a:t>
            </a:r>
          </a:p>
        </p:txBody>
      </p:sp>
    </p:spTree>
    <p:extLst>
      <p:ext uri="{BB962C8B-B14F-4D97-AF65-F5344CB8AC3E}">
        <p14:creationId xmlns:p14="http://schemas.microsoft.com/office/powerpoint/2010/main" val="356500041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9995-2EB9-C72A-24F9-8528C28287C8}"/>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CA13D24A-ADB5-2921-9E65-61FB9FF0F01F}"/>
              </a:ext>
            </a:extLst>
          </p:cNvPr>
          <p:cNvSpPr>
            <a:spLocks noGrp="1"/>
          </p:cNvSpPr>
          <p:nvPr>
            <p:ph sz="quarter" idx="10"/>
          </p:nvPr>
        </p:nvSpPr>
        <p:spPr>
          <a:xfrm>
            <a:off x="584200" y="1435100"/>
            <a:ext cx="11018838" cy="5084469"/>
          </a:xfrm>
        </p:spPr>
        <p:txBody>
          <a:bodyPr/>
          <a:lstStyle/>
          <a:p>
            <a:r>
              <a:rPr lang="en-US" dirty="0"/>
              <a:t>Enabling duplicate detection helps keep track of the application-controlled MessageId of all messages sent into a queue or topic during a specified time window. </a:t>
            </a:r>
          </a:p>
          <a:p>
            <a:endParaRPr lang="en-US" dirty="0"/>
          </a:p>
          <a:p>
            <a:r>
              <a:rPr lang="en-US" dirty="0"/>
              <a:t>If any new message is sent with MessageId that was logged during the time window, the message is reported as accepted (the send operation succeeds), but the newly sent message is instantly ignored and dropped. </a:t>
            </a:r>
          </a:p>
          <a:p>
            <a:endParaRPr lang="en-US" dirty="0"/>
          </a:p>
          <a:p>
            <a:r>
              <a:rPr lang="en-US" dirty="0"/>
              <a:t>No other parts of the message other than the MessageId are considered.</a:t>
            </a:r>
          </a:p>
        </p:txBody>
      </p:sp>
    </p:spTree>
    <p:extLst>
      <p:ext uri="{BB962C8B-B14F-4D97-AF65-F5344CB8AC3E}">
        <p14:creationId xmlns:p14="http://schemas.microsoft.com/office/powerpoint/2010/main" val="124130603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Publisher-Subscriber pattern</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p:txBody>
          <a:bodyPr/>
          <a:lstStyle/>
          <a:p>
            <a:r>
              <a:rPr lang="en-US" dirty="0"/>
              <a:t>Pub/Sub</a:t>
            </a:r>
          </a:p>
        </p:txBody>
      </p:sp>
    </p:spTree>
    <p:extLst>
      <p:ext uri="{BB962C8B-B14F-4D97-AF65-F5344CB8AC3E}">
        <p14:creationId xmlns:p14="http://schemas.microsoft.com/office/powerpoint/2010/main" val="354467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88263" y="457200"/>
            <a:ext cx="11018520" cy="553998"/>
          </a:xfrm>
        </p:spPr>
        <p:txBody>
          <a:bodyPr/>
          <a:lstStyle/>
          <a:p>
            <a:pPr algn="l"/>
            <a:r>
              <a:rPr lang="en-US" b="1" i="0" dirty="0">
                <a:solidFill>
                  <a:srgbClr val="171717"/>
                </a:solidFill>
                <a:effectLst/>
                <a:latin typeface="Segoe UI" panose="020B0502040204020203" pitchFamily="34" charset="0"/>
              </a:rPr>
              <a:t>Publisher-Subscriber pattern</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2326791"/>
          </a:xfrm>
        </p:spPr>
        <p:txBody>
          <a:bodyPr/>
          <a:lstStyle/>
          <a:p>
            <a:pPr algn="l"/>
            <a:r>
              <a:rPr lang="en-US" b="0" i="0" dirty="0">
                <a:solidFill>
                  <a:srgbClr val="171717"/>
                </a:solidFill>
                <a:effectLst/>
                <a:latin typeface="Segoe UI" panose="020B0502040204020203" pitchFamily="34" charset="0"/>
              </a:rPr>
              <a:t>Enable an application to announce events to multiple interested consumers asynchronously, without coupling the senders to the receivers.</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Also called</a:t>
            </a:r>
            <a:r>
              <a:rPr lang="en-US" b="0" i="0" dirty="0">
                <a:solidFill>
                  <a:srgbClr val="171717"/>
                </a:solidFill>
                <a:effectLst/>
                <a:latin typeface="Segoe UI" panose="020B0502040204020203" pitchFamily="34" charset="0"/>
              </a:rPr>
              <a:t>: Pub/sub messaging</a:t>
            </a:r>
          </a:p>
        </p:txBody>
      </p:sp>
    </p:spTree>
    <p:extLst>
      <p:ext uri="{BB962C8B-B14F-4D97-AF65-F5344CB8AC3E}">
        <p14:creationId xmlns:p14="http://schemas.microsoft.com/office/powerpoint/2010/main" val="134138402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D0B3-B04E-4994-BF04-9A2D12D9CAB1}"/>
              </a:ext>
            </a:extLst>
          </p:cNvPr>
          <p:cNvSpPr>
            <a:spLocks noGrp="1"/>
          </p:cNvSpPr>
          <p:nvPr>
            <p:ph type="title"/>
          </p:nvPr>
        </p:nvSpPr>
        <p:spPr/>
        <p:txBody>
          <a:bodyPr/>
          <a:lstStyle/>
          <a:p>
            <a:r>
              <a:rPr lang="en-US" dirty="0"/>
              <a:t>Context and problem</a:t>
            </a:r>
          </a:p>
        </p:txBody>
      </p:sp>
      <p:sp>
        <p:nvSpPr>
          <p:cNvPr id="3" name="Content Placeholder 2">
            <a:extLst>
              <a:ext uri="{FF2B5EF4-FFF2-40B4-BE49-F238E27FC236}">
                <a16:creationId xmlns:a16="http://schemas.microsoft.com/office/drawing/2014/main" id="{1ED64811-B5C9-4DA3-9360-C11F0C0592B9}"/>
              </a:ext>
            </a:extLst>
          </p:cNvPr>
          <p:cNvSpPr>
            <a:spLocks noGrp="1"/>
          </p:cNvSpPr>
          <p:nvPr>
            <p:ph sz="quarter" idx="10"/>
          </p:nvPr>
        </p:nvSpPr>
        <p:spPr>
          <a:xfrm>
            <a:off x="584200" y="1435100"/>
            <a:ext cx="11018838" cy="4924425"/>
          </a:xfrm>
        </p:spPr>
        <p:txBody>
          <a:bodyPr/>
          <a:lstStyle/>
          <a:p>
            <a:r>
              <a:rPr lang="en-US" sz="2000" dirty="0"/>
              <a:t>In cloud-based and distributed applications, components of the system often need to provide information to other components as events happen.</a:t>
            </a:r>
          </a:p>
          <a:p>
            <a:endParaRPr lang="en-US" sz="2000" dirty="0"/>
          </a:p>
          <a:p>
            <a:r>
              <a:rPr lang="en-US" sz="2000" dirty="0"/>
              <a:t>Asynchronous messaging is an effective way to decouple senders from consumers</a:t>
            </a:r>
          </a:p>
          <a:p>
            <a:endParaRPr lang="en-US" sz="2000" dirty="0"/>
          </a:p>
          <a:p>
            <a:r>
              <a:rPr lang="en-US" sz="2000" dirty="0"/>
              <a:t>Avoid blocking the sender to wait for a response. </a:t>
            </a:r>
          </a:p>
          <a:p>
            <a:endParaRPr lang="en-US" sz="2000" dirty="0"/>
          </a:p>
          <a:p>
            <a:r>
              <a:rPr lang="en-US" sz="2000" dirty="0"/>
              <a:t>However, using a dedicated message queue for each consumer does not effectively scale to many consumers. </a:t>
            </a:r>
          </a:p>
          <a:p>
            <a:endParaRPr lang="en-US" sz="2000" dirty="0"/>
          </a:p>
          <a:p>
            <a:r>
              <a:rPr lang="en-US" sz="2000" dirty="0"/>
              <a:t>Some of the consumers might be interested in only a subset of the information. </a:t>
            </a:r>
          </a:p>
          <a:p>
            <a:endParaRPr lang="en-US" sz="2000" dirty="0"/>
          </a:p>
          <a:p>
            <a:r>
              <a:rPr lang="en-US" sz="2000" dirty="0"/>
              <a:t>How can the sender announce events to all interested consumers without knowing their identities?</a:t>
            </a:r>
          </a:p>
        </p:txBody>
      </p:sp>
    </p:spTree>
    <p:extLst>
      <p:ext uri="{BB962C8B-B14F-4D97-AF65-F5344CB8AC3E}">
        <p14:creationId xmlns:p14="http://schemas.microsoft.com/office/powerpoint/2010/main" val="40167159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FEED-54E4-BCD6-A7A9-CC4908802882}"/>
              </a:ext>
            </a:extLst>
          </p:cNvPr>
          <p:cNvSpPr>
            <a:spLocks noGrp="1"/>
          </p:cNvSpPr>
          <p:nvPr>
            <p:ph type="title"/>
          </p:nvPr>
        </p:nvSpPr>
        <p:spPr>
          <a:xfrm>
            <a:off x="588263" y="487978"/>
            <a:ext cx="11018520" cy="492443"/>
          </a:xfrm>
        </p:spPr>
        <p:txBody>
          <a:bodyPr/>
          <a:lstStyle/>
          <a:p>
            <a:r>
              <a:rPr lang="en-US" sz="3200" dirty="0"/>
              <a:t>Sending and Receiving Messages by Using a Message Queue</a:t>
            </a:r>
          </a:p>
        </p:txBody>
      </p:sp>
      <p:sp>
        <p:nvSpPr>
          <p:cNvPr id="3" name="Content Placeholder 2">
            <a:extLst>
              <a:ext uri="{FF2B5EF4-FFF2-40B4-BE49-F238E27FC236}">
                <a16:creationId xmlns:a16="http://schemas.microsoft.com/office/drawing/2014/main" id="{587C63F7-F94F-3FCA-5D27-A51ED8A4548C}"/>
              </a:ext>
            </a:extLst>
          </p:cNvPr>
          <p:cNvSpPr>
            <a:spLocks noGrp="1"/>
          </p:cNvSpPr>
          <p:nvPr>
            <p:ph sz="quarter" idx="10"/>
          </p:nvPr>
        </p:nvSpPr>
        <p:spPr>
          <a:xfrm>
            <a:off x="584200" y="1435100"/>
            <a:ext cx="11018520" cy="5232202"/>
          </a:xfrm>
        </p:spPr>
        <p:txBody>
          <a:bodyPr/>
          <a:lstStyle/>
          <a:p>
            <a:r>
              <a:rPr lang="en-US" sz="2000" dirty="0"/>
              <a:t>Conceptually, message queue as a buffer that supports send and receive operations. </a:t>
            </a:r>
          </a:p>
          <a:p>
            <a:endParaRPr lang="en-US" sz="2000" dirty="0"/>
          </a:p>
          <a:p>
            <a:r>
              <a:rPr lang="en-US" sz="2000" dirty="0"/>
              <a:t>A sender constructs a message in an agreed format, and posts the message to a queue. </a:t>
            </a:r>
          </a:p>
          <a:p>
            <a:endParaRPr lang="en-US" sz="2000" dirty="0"/>
          </a:p>
          <a:p>
            <a:r>
              <a:rPr lang="en-US" sz="2000" dirty="0"/>
              <a:t>A receiver retrieves the message from the queue and processes it. </a:t>
            </a:r>
          </a:p>
          <a:p>
            <a:endParaRPr lang="en-US" sz="2000" dirty="0"/>
          </a:p>
          <a:p>
            <a:r>
              <a:rPr lang="en-US" sz="2000" dirty="0"/>
              <a:t>If a receiver attempts to retrieve a message from an empty queue, the receiver may be blocked until a new message arrives on that queue.</a:t>
            </a:r>
          </a:p>
          <a:p>
            <a:endParaRPr lang="en-US" sz="2000" dirty="0"/>
          </a:p>
          <a:p>
            <a:r>
              <a:rPr lang="en-US" sz="2000" dirty="0"/>
              <a:t>Many message queues enable a receiver to query the current length of a queue, or peek to see whether one or messages are available, enabling the receiver to avoid being blocked if the queue is empty.</a:t>
            </a:r>
          </a:p>
          <a:p>
            <a:endParaRPr lang="en-US" sz="2000" dirty="0"/>
          </a:p>
          <a:p>
            <a:r>
              <a:rPr lang="en-US" sz="2000" dirty="0"/>
              <a:t>The infrastructure that implements a queue is responsible for ensuring that, once a message has been successfully posted, it will not be lost.</a:t>
            </a:r>
          </a:p>
        </p:txBody>
      </p:sp>
      <p:pic>
        <p:nvPicPr>
          <p:cNvPr id="4" name="Picture 3">
            <a:extLst>
              <a:ext uri="{FF2B5EF4-FFF2-40B4-BE49-F238E27FC236}">
                <a16:creationId xmlns:a16="http://schemas.microsoft.com/office/drawing/2014/main" id="{333673C6-71C8-AE68-1EA6-EE7F31CF9AC1}"/>
              </a:ext>
            </a:extLst>
          </p:cNvPr>
          <p:cNvPicPr>
            <a:picLocks noChangeAspect="1"/>
          </p:cNvPicPr>
          <p:nvPr/>
        </p:nvPicPr>
        <p:blipFill>
          <a:blip r:embed="rId2"/>
          <a:stretch>
            <a:fillRect/>
          </a:stretch>
        </p:blipFill>
        <p:spPr>
          <a:xfrm>
            <a:off x="8335108" y="2746045"/>
            <a:ext cx="3610512" cy="449890"/>
          </a:xfrm>
          <a:prstGeom prst="rect">
            <a:avLst/>
          </a:prstGeom>
        </p:spPr>
      </p:pic>
    </p:spTree>
    <p:extLst>
      <p:ext uri="{BB962C8B-B14F-4D97-AF65-F5344CB8AC3E}">
        <p14:creationId xmlns:p14="http://schemas.microsoft.com/office/powerpoint/2010/main" val="396715670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B0857C-107B-4DEF-A1F7-B60FD206C8BA}"/>
              </a:ext>
            </a:extLst>
          </p:cNvPr>
          <p:cNvPicPr>
            <a:picLocks noChangeAspect="1"/>
          </p:cNvPicPr>
          <p:nvPr/>
        </p:nvPicPr>
        <p:blipFill>
          <a:blip r:embed="rId2"/>
          <a:stretch>
            <a:fillRect/>
          </a:stretch>
        </p:blipFill>
        <p:spPr>
          <a:xfrm>
            <a:off x="2195424" y="3633966"/>
            <a:ext cx="7801152" cy="2766834"/>
          </a:xfrm>
          <a:prstGeom prst="rect">
            <a:avLst/>
          </a:prstGeom>
        </p:spPr>
      </p:pic>
      <p:sp>
        <p:nvSpPr>
          <p:cNvPr id="2" name="Title 1">
            <a:extLst>
              <a:ext uri="{FF2B5EF4-FFF2-40B4-BE49-F238E27FC236}">
                <a16:creationId xmlns:a16="http://schemas.microsoft.com/office/drawing/2014/main" id="{5A48FCB0-A610-4D1A-B6FC-E290991A869F}"/>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4B6B79BD-9370-4B66-B9FD-B6F805C1DD9D}"/>
              </a:ext>
            </a:extLst>
          </p:cNvPr>
          <p:cNvSpPr>
            <a:spLocks noGrp="1"/>
          </p:cNvSpPr>
          <p:nvPr>
            <p:ph sz="quarter" idx="10"/>
          </p:nvPr>
        </p:nvSpPr>
        <p:spPr>
          <a:xfrm>
            <a:off x="584200" y="1435100"/>
            <a:ext cx="11246729" cy="2893100"/>
          </a:xfrm>
        </p:spPr>
        <p:txBody>
          <a:bodyPr/>
          <a:lstStyle/>
          <a:p>
            <a:r>
              <a:rPr lang="en-US" sz="2000" dirty="0"/>
              <a:t>Introduce an asynchronous messaging subsystem that includes the following:</a:t>
            </a:r>
          </a:p>
          <a:p>
            <a:endParaRPr lang="en-US" sz="2000" dirty="0"/>
          </a:p>
          <a:p>
            <a:r>
              <a:rPr lang="en-US" sz="2000" dirty="0"/>
              <a:t>An input messaging channel used by the sender. </a:t>
            </a:r>
          </a:p>
          <a:p>
            <a:endParaRPr lang="en-US" sz="2000" dirty="0"/>
          </a:p>
          <a:p>
            <a:r>
              <a:rPr lang="en-US" sz="2000" dirty="0"/>
              <a:t>The sender packages events into messages, using a known message format, and </a:t>
            </a:r>
          </a:p>
          <a:p>
            <a:endParaRPr lang="en-US" sz="2000" dirty="0"/>
          </a:p>
          <a:p>
            <a:r>
              <a:rPr lang="en-US" sz="2000" dirty="0"/>
              <a:t>send these messages via the input channel. </a:t>
            </a:r>
          </a:p>
          <a:p>
            <a:endParaRPr lang="en-US" sz="2000" dirty="0"/>
          </a:p>
        </p:txBody>
      </p:sp>
    </p:spTree>
    <p:extLst>
      <p:ext uri="{BB962C8B-B14F-4D97-AF65-F5344CB8AC3E}">
        <p14:creationId xmlns:p14="http://schemas.microsoft.com/office/powerpoint/2010/main" val="309638067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29BDC-11A2-49DE-8811-DAAB4A1982C0}"/>
              </a:ext>
            </a:extLst>
          </p:cNvPr>
          <p:cNvPicPr>
            <a:picLocks noChangeAspect="1"/>
          </p:cNvPicPr>
          <p:nvPr/>
        </p:nvPicPr>
        <p:blipFill>
          <a:blip r:embed="rId2"/>
          <a:stretch>
            <a:fillRect/>
          </a:stretch>
        </p:blipFill>
        <p:spPr>
          <a:xfrm>
            <a:off x="2553629" y="4404155"/>
            <a:ext cx="6584302" cy="2335254"/>
          </a:xfrm>
          <a:prstGeom prst="rect">
            <a:avLst/>
          </a:prstGeom>
        </p:spPr>
      </p:pic>
      <p:sp>
        <p:nvSpPr>
          <p:cNvPr id="2" name="Title 1">
            <a:extLst>
              <a:ext uri="{FF2B5EF4-FFF2-40B4-BE49-F238E27FC236}">
                <a16:creationId xmlns:a16="http://schemas.microsoft.com/office/drawing/2014/main" id="{91FFDC0A-D3CC-494B-9166-5198265E8CB5}"/>
              </a:ext>
            </a:extLst>
          </p:cNvPr>
          <p:cNvSpPr>
            <a:spLocks noGrp="1"/>
          </p:cNvSpPr>
          <p:nvPr>
            <p:ph type="title"/>
          </p:nvPr>
        </p:nvSpPr>
        <p:spPr/>
        <p:txBody>
          <a:bodyPr/>
          <a:lstStyle/>
          <a:p>
            <a:r>
              <a:rPr lang="en-US" dirty="0"/>
              <a:t>Solution </a:t>
            </a:r>
          </a:p>
        </p:txBody>
      </p:sp>
      <p:sp>
        <p:nvSpPr>
          <p:cNvPr id="3" name="Content Placeholder 2">
            <a:extLst>
              <a:ext uri="{FF2B5EF4-FFF2-40B4-BE49-F238E27FC236}">
                <a16:creationId xmlns:a16="http://schemas.microsoft.com/office/drawing/2014/main" id="{8CC6EE1E-B037-4A79-85ED-BBF49E83C35B}"/>
              </a:ext>
            </a:extLst>
          </p:cNvPr>
          <p:cNvSpPr>
            <a:spLocks noGrp="1"/>
          </p:cNvSpPr>
          <p:nvPr>
            <p:ph sz="quarter" idx="10"/>
          </p:nvPr>
        </p:nvSpPr>
        <p:spPr>
          <a:xfrm>
            <a:off x="584200" y="1435100"/>
            <a:ext cx="10377449" cy="3200876"/>
          </a:xfrm>
        </p:spPr>
        <p:txBody>
          <a:bodyPr/>
          <a:lstStyle/>
          <a:p>
            <a:r>
              <a:rPr lang="en-US" sz="2000" dirty="0"/>
              <a:t>The sender in this pattern is also called the publisher.</a:t>
            </a:r>
          </a:p>
          <a:p>
            <a:endParaRPr lang="en-US" sz="2000" dirty="0"/>
          </a:p>
          <a:p>
            <a:r>
              <a:rPr lang="en-US" sz="2000" dirty="0"/>
              <a:t>One output messaging channel per consumer. The consumers are known as subscribers.</a:t>
            </a:r>
          </a:p>
          <a:p>
            <a:endParaRPr lang="en-US" sz="2000" dirty="0"/>
          </a:p>
          <a:p>
            <a:r>
              <a:rPr lang="en-US" sz="2000" dirty="0"/>
              <a:t>A mechanism for copying each message from the input channel to the output channels for all subscribers interested in that message. </a:t>
            </a:r>
          </a:p>
          <a:p>
            <a:endParaRPr lang="en-US" sz="2000" dirty="0"/>
          </a:p>
          <a:p>
            <a:r>
              <a:rPr lang="en-US" sz="2000" dirty="0"/>
              <a:t>This operation is typically handled by an intermediary such as a message broker or event bus.</a:t>
            </a:r>
          </a:p>
          <a:p>
            <a:endParaRPr lang="en-US" sz="2000" dirty="0"/>
          </a:p>
        </p:txBody>
      </p:sp>
    </p:spTree>
    <p:extLst>
      <p:ext uri="{BB962C8B-B14F-4D97-AF65-F5344CB8AC3E}">
        <p14:creationId xmlns:p14="http://schemas.microsoft.com/office/powerpoint/2010/main" val="40095367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D9D2-4C10-4C4F-AFF8-379B89F769BE}"/>
              </a:ext>
            </a:extLst>
          </p:cNvPr>
          <p:cNvSpPr>
            <a:spLocks noGrp="1"/>
          </p:cNvSpPr>
          <p:nvPr>
            <p:ph type="title"/>
          </p:nvPr>
        </p:nvSpPr>
        <p:spPr/>
        <p:txBody>
          <a:bodyPr/>
          <a:lstStyle/>
          <a:p>
            <a:r>
              <a:rPr lang="en-US" dirty="0"/>
              <a:t>Pub/sub messaging benefits</a:t>
            </a:r>
          </a:p>
        </p:txBody>
      </p:sp>
      <p:sp>
        <p:nvSpPr>
          <p:cNvPr id="3" name="Content Placeholder 2">
            <a:extLst>
              <a:ext uri="{FF2B5EF4-FFF2-40B4-BE49-F238E27FC236}">
                <a16:creationId xmlns:a16="http://schemas.microsoft.com/office/drawing/2014/main" id="{8F8617C5-E8FE-4890-9734-FCA5F2D31E8C}"/>
              </a:ext>
            </a:extLst>
          </p:cNvPr>
          <p:cNvSpPr>
            <a:spLocks noGrp="1"/>
          </p:cNvSpPr>
          <p:nvPr>
            <p:ph sz="quarter" idx="10"/>
          </p:nvPr>
        </p:nvSpPr>
        <p:spPr>
          <a:xfrm>
            <a:off x="584200" y="1435100"/>
            <a:ext cx="11018838" cy="4899803"/>
          </a:xfrm>
        </p:spPr>
        <p:txBody>
          <a:bodyPr/>
          <a:lstStyle/>
          <a:p>
            <a:r>
              <a:rPr lang="en-US" sz="1600" dirty="0"/>
              <a:t>It decouples subsystems that still need to communicate. </a:t>
            </a:r>
          </a:p>
          <a:p>
            <a:endParaRPr lang="en-US" sz="1600" dirty="0"/>
          </a:p>
          <a:p>
            <a:r>
              <a:rPr lang="en-US" sz="1600" dirty="0"/>
              <a:t>Subsystems can be managed independently, and messages can be properly managed even if one or more receivers are offline.</a:t>
            </a:r>
          </a:p>
          <a:p>
            <a:endParaRPr lang="en-US" sz="1600" dirty="0"/>
          </a:p>
          <a:p>
            <a:r>
              <a:rPr lang="en-US" sz="1600" dirty="0"/>
              <a:t>Increases scalability and improves responsiveness of the sender. </a:t>
            </a:r>
          </a:p>
          <a:p>
            <a:endParaRPr lang="en-US" sz="1600" dirty="0"/>
          </a:p>
          <a:p>
            <a:r>
              <a:rPr lang="en-US" sz="1600" dirty="0"/>
              <a:t>The sender can quickly send a single message to the input channel, then return to its core processing responsibilities. </a:t>
            </a:r>
          </a:p>
          <a:p>
            <a:endParaRPr lang="en-US" sz="1600" dirty="0"/>
          </a:p>
          <a:p>
            <a:r>
              <a:rPr lang="en-US" sz="1600" dirty="0"/>
              <a:t>The messaging infrastructure is responsible for ensuring messages are delivered to interested subscribers.</a:t>
            </a:r>
          </a:p>
          <a:p>
            <a:endParaRPr lang="en-US" sz="1600" dirty="0"/>
          </a:p>
          <a:p>
            <a:r>
              <a:rPr lang="en-US" sz="1600" dirty="0"/>
              <a:t>It improves reliability. Asynchronous messaging helps applications continue to run smoothly under increased loads and handle intermittent failures more effectively.</a:t>
            </a:r>
          </a:p>
          <a:p>
            <a:endParaRPr lang="en-US" sz="1600" dirty="0"/>
          </a:p>
          <a:p>
            <a:r>
              <a:rPr lang="en-US" sz="1600" dirty="0"/>
              <a:t>It allows for deferred or scheduled processing. Subscribers can wait to pick up messages until off-peak hours, or messages can be routed or processed according to a specific schedule.</a:t>
            </a:r>
          </a:p>
          <a:p>
            <a:endParaRPr lang="en-US" sz="2000" dirty="0"/>
          </a:p>
        </p:txBody>
      </p:sp>
    </p:spTree>
    <p:extLst>
      <p:ext uri="{BB962C8B-B14F-4D97-AF65-F5344CB8AC3E}">
        <p14:creationId xmlns:p14="http://schemas.microsoft.com/office/powerpoint/2010/main" val="29094665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D9D2-4C10-4C4F-AFF8-379B89F769BE}"/>
              </a:ext>
            </a:extLst>
          </p:cNvPr>
          <p:cNvSpPr>
            <a:spLocks noGrp="1"/>
          </p:cNvSpPr>
          <p:nvPr>
            <p:ph type="title"/>
          </p:nvPr>
        </p:nvSpPr>
        <p:spPr/>
        <p:txBody>
          <a:bodyPr/>
          <a:lstStyle/>
          <a:p>
            <a:r>
              <a:rPr lang="en-US" dirty="0"/>
              <a:t>Pub/sub messaging benefits</a:t>
            </a:r>
          </a:p>
        </p:txBody>
      </p:sp>
      <p:sp>
        <p:nvSpPr>
          <p:cNvPr id="3" name="Content Placeholder 2">
            <a:extLst>
              <a:ext uri="{FF2B5EF4-FFF2-40B4-BE49-F238E27FC236}">
                <a16:creationId xmlns:a16="http://schemas.microsoft.com/office/drawing/2014/main" id="{8F8617C5-E8FE-4890-9734-FCA5F2D31E8C}"/>
              </a:ext>
            </a:extLst>
          </p:cNvPr>
          <p:cNvSpPr>
            <a:spLocks noGrp="1"/>
          </p:cNvSpPr>
          <p:nvPr>
            <p:ph sz="quarter" idx="10"/>
          </p:nvPr>
        </p:nvSpPr>
        <p:spPr>
          <a:xfrm>
            <a:off x="584200" y="1435100"/>
            <a:ext cx="11018838" cy="5835444"/>
          </a:xfrm>
        </p:spPr>
        <p:txBody>
          <a:bodyPr/>
          <a:lstStyle/>
          <a:p>
            <a:r>
              <a:rPr lang="en-US" sz="1800" dirty="0"/>
              <a:t>It enables simpler integration between systems using different platforms, programming languages, </a:t>
            </a:r>
          </a:p>
          <a:p>
            <a:endParaRPr lang="en-US" sz="1800" dirty="0"/>
          </a:p>
          <a:p>
            <a:r>
              <a:rPr lang="en-US" sz="1800" dirty="0"/>
              <a:t>Easier intergration between communication protocols, as well as between on-premises systems and applications running in the cloud.</a:t>
            </a:r>
          </a:p>
          <a:p>
            <a:endParaRPr lang="en-US" sz="1800" dirty="0"/>
          </a:p>
          <a:p>
            <a:r>
              <a:rPr lang="en-US" sz="1800" dirty="0"/>
              <a:t>It facilitates asynchronous workflows across an enterprise.</a:t>
            </a:r>
          </a:p>
          <a:p>
            <a:endParaRPr lang="en-US" sz="1800" dirty="0"/>
          </a:p>
          <a:p>
            <a:r>
              <a:rPr lang="en-US" sz="1800" dirty="0"/>
              <a:t>It improves testability. </a:t>
            </a:r>
          </a:p>
          <a:p>
            <a:endParaRPr lang="en-US" sz="1800" dirty="0"/>
          </a:p>
          <a:p>
            <a:r>
              <a:rPr lang="en-US" sz="1800" dirty="0"/>
              <a:t>Channels can be monitored, and messages can be inspected or logged as part of an overall integration test strategy.</a:t>
            </a:r>
          </a:p>
          <a:p>
            <a:endParaRPr lang="en-US" sz="1800" dirty="0"/>
          </a:p>
          <a:p>
            <a:r>
              <a:rPr lang="en-US" sz="1800" dirty="0"/>
              <a:t>It provides separation of concerns for your applications. </a:t>
            </a:r>
          </a:p>
          <a:p>
            <a:endParaRPr lang="en-US" sz="1800" dirty="0"/>
          </a:p>
          <a:p>
            <a:r>
              <a:rPr lang="en-US" sz="1800" dirty="0"/>
              <a:t>Each application can focus on its core capabilities, while the messaging infrastructure handles everything required to reliably route messages to multiple consumers.</a:t>
            </a:r>
          </a:p>
          <a:p>
            <a:endParaRPr lang="en-US" sz="2000" dirty="0"/>
          </a:p>
          <a:p>
            <a:endParaRPr lang="en-US" sz="2000" dirty="0"/>
          </a:p>
        </p:txBody>
      </p:sp>
    </p:spTree>
    <p:extLst>
      <p:ext uri="{BB962C8B-B14F-4D97-AF65-F5344CB8AC3E}">
        <p14:creationId xmlns:p14="http://schemas.microsoft.com/office/powerpoint/2010/main" val="175253971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EC8F-AA16-4F40-813E-AA9315BB62DA}"/>
              </a:ext>
            </a:extLst>
          </p:cNvPr>
          <p:cNvSpPr>
            <a:spLocks noGrp="1"/>
          </p:cNvSpPr>
          <p:nvPr>
            <p:ph type="title"/>
          </p:nvPr>
        </p:nvSpPr>
        <p:spPr/>
        <p:txBody>
          <a:bodyPr/>
          <a:lstStyle/>
          <a:p>
            <a:r>
              <a:rPr lang="en-US" dirty="0"/>
              <a:t>Issues and considerations</a:t>
            </a:r>
          </a:p>
        </p:txBody>
      </p:sp>
      <p:sp>
        <p:nvSpPr>
          <p:cNvPr id="3" name="Content Placeholder 2">
            <a:extLst>
              <a:ext uri="{FF2B5EF4-FFF2-40B4-BE49-F238E27FC236}">
                <a16:creationId xmlns:a16="http://schemas.microsoft.com/office/drawing/2014/main" id="{98EC5E89-B01F-4E8A-A131-5608C7D01F86}"/>
              </a:ext>
            </a:extLst>
          </p:cNvPr>
          <p:cNvSpPr>
            <a:spLocks noGrp="1"/>
          </p:cNvSpPr>
          <p:nvPr>
            <p:ph sz="quarter" idx="10"/>
          </p:nvPr>
        </p:nvSpPr>
        <p:spPr>
          <a:xfrm>
            <a:off x="584200" y="1435100"/>
            <a:ext cx="11018838" cy="3754874"/>
          </a:xfrm>
        </p:spPr>
        <p:txBody>
          <a:bodyPr/>
          <a:lstStyle/>
          <a:p>
            <a:r>
              <a:rPr lang="en-US" sz="2000" dirty="0"/>
              <a:t>Existing technologies. It is strongly recommended to use available messaging products and services that support a publish-subscribe model, rather than building your own. </a:t>
            </a:r>
          </a:p>
          <a:p>
            <a:endParaRPr lang="en-US" sz="2000" dirty="0"/>
          </a:p>
          <a:p>
            <a:r>
              <a:rPr lang="en-US" sz="2000" dirty="0"/>
              <a:t>In Azure, consider using Service Bus, Event Hubs or Event Grid. Other technologies that can be used for pub/sub messaging include Redis, RabbitMQ, and Apache Kafka.</a:t>
            </a:r>
          </a:p>
          <a:p>
            <a:endParaRPr lang="en-US" sz="2000" dirty="0"/>
          </a:p>
          <a:p>
            <a:r>
              <a:rPr lang="en-US" sz="2000" dirty="0"/>
              <a:t>Subscription handling. The messaging infrastructure must provide mechanisms that consumers can use to subscribe to or unsubscribe from available channels.</a:t>
            </a:r>
          </a:p>
          <a:p>
            <a:endParaRPr lang="en-US" sz="2000" dirty="0"/>
          </a:p>
          <a:p>
            <a:r>
              <a:rPr lang="en-US" sz="2000" dirty="0"/>
              <a:t>Security. Connecting to any message channel must be restricted by security policy to prevent eavesdropping by unauthorized users or applications.</a:t>
            </a:r>
          </a:p>
        </p:txBody>
      </p:sp>
    </p:spTree>
    <p:extLst>
      <p:ext uri="{BB962C8B-B14F-4D97-AF65-F5344CB8AC3E}">
        <p14:creationId xmlns:p14="http://schemas.microsoft.com/office/powerpoint/2010/main" val="227437769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EC8F-AA16-4F40-813E-AA9315BB62DA}"/>
              </a:ext>
            </a:extLst>
          </p:cNvPr>
          <p:cNvSpPr>
            <a:spLocks noGrp="1"/>
          </p:cNvSpPr>
          <p:nvPr>
            <p:ph type="title"/>
          </p:nvPr>
        </p:nvSpPr>
        <p:spPr/>
        <p:txBody>
          <a:bodyPr/>
          <a:lstStyle/>
          <a:p>
            <a:r>
              <a:rPr lang="en-US" dirty="0"/>
              <a:t>Issues and considerations</a:t>
            </a:r>
          </a:p>
        </p:txBody>
      </p:sp>
      <p:sp>
        <p:nvSpPr>
          <p:cNvPr id="3" name="Content Placeholder 2">
            <a:extLst>
              <a:ext uri="{FF2B5EF4-FFF2-40B4-BE49-F238E27FC236}">
                <a16:creationId xmlns:a16="http://schemas.microsoft.com/office/drawing/2014/main" id="{98EC5E89-B01F-4E8A-A131-5608C7D01F86}"/>
              </a:ext>
            </a:extLst>
          </p:cNvPr>
          <p:cNvSpPr>
            <a:spLocks noGrp="1"/>
          </p:cNvSpPr>
          <p:nvPr>
            <p:ph sz="quarter" idx="10"/>
          </p:nvPr>
        </p:nvSpPr>
        <p:spPr>
          <a:xfrm>
            <a:off x="584200" y="1435100"/>
            <a:ext cx="11018838" cy="4690515"/>
          </a:xfrm>
        </p:spPr>
        <p:txBody>
          <a:bodyPr/>
          <a:lstStyle/>
          <a:p>
            <a:r>
              <a:rPr lang="en-US" sz="2000" dirty="0"/>
              <a:t>Subsets of messages. Subscribers are usually only interested in subset of the messages distributed by a publisher. </a:t>
            </a:r>
          </a:p>
          <a:p>
            <a:endParaRPr lang="en-US" sz="2000" dirty="0"/>
          </a:p>
          <a:p>
            <a:r>
              <a:rPr lang="en-US" sz="2000" dirty="0"/>
              <a:t>Messaging services often allow subscribers to narrow the set of messages received by:</a:t>
            </a:r>
          </a:p>
          <a:p>
            <a:endParaRPr lang="en-US" sz="2000" dirty="0"/>
          </a:p>
          <a:p>
            <a:pPr lvl="1"/>
            <a:r>
              <a:rPr lang="en-US" sz="1800" dirty="0"/>
              <a:t>Topics. Each topic has a dedicated output channel, and each consumer can subscribe to all relevant topics.</a:t>
            </a:r>
          </a:p>
          <a:p>
            <a:pPr lvl="1"/>
            <a:endParaRPr lang="en-US" sz="1800" dirty="0"/>
          </a:p>
          <a:p>
            <a:pPr lvl="1"/>
            <a:r>
              <a:rPr lang="en-US" sz="1800" dirty="0"/>
              <a:t>Content filtering. Messages are inspected and distributed based on the content of each message. Each subscriber can specify the content it is interested in</a:t>
            </a:r>
            <a:r>
              <a:rPr lang="en-US" sz="1200" dirty="0"/>
              <a:t>.</a:t>
            </a:r>
          </a:p>
          <a:p>
            <a:endParaRPr lang="en-US" sz="2000" dirty="0"/>
          </a:p>
          <a:p>
            <a:r>
              <a:rPr lang="en-US" sz="2000" dirty="0"/>
              <a:t>Wildcard subscribers. Consider allowing subscribers to subscribe to multiple topics via wildcards.</a:t>
            </a:r>
          </a:p>
          <a:p>
            <a:endParaRPr lang="en-US" sz="2000" dirty="0"/>
          </a:p>
        </p:txBody>
      </p:sp>
    </p:spTree>
    <p:extLst>
      <p:ext uri="{BB962C8B-B14F-4D97-AF65-F5344CB8AC3E}">
        <p14:creationId xmlns:p14="http://schemas.microsoft.com/office/powerpoint/2010/main" val="65119879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EC8F-AA16-4F40-813E-AA9315BB62DA}"/>
              </a:ext>
            </a:extLst>
          </p:cNvPr>
          <p:cNvSpPr>
            <a:spLocks noGrp="1"/>
          </p:cNvSpPr>
          <p:nvPr>
            <p:ph type="title"/>
          </p:nvPr>
        </p:nvSpPr>
        <p:spPr/>
        <p:txBody>
          <a:bodyPr/>
          <a:lstStyle/>
          <a:p>
            <a:r>
              <a:rPr lang="en-US" dirty="0"/>
              <a:t>Issues and considerations</a:t>
            </a:r>
          </a:p>
        </p:txBody>
      </p:sp>
      <p:sp>
        <p:nvSpPr>
          <p:cNvPr id="3" name="Content Placeholder 2">
            <a:extLst>
              <a:ext uri="{FF2B5EF4-FFF2-40B4-BE49-F238E27FC236}">
                <a16:creationId xmlns:a16="http://schemas.microsoft.com/office/drawing/2014/main" id="{98EC5E89-B01F-4E8A-A131-5608C7D01F86}"/>
              </a:ext>
            </a:extLst>
          </p:cNvPr>
          <p:cNvSpPr>
            <a:spLocks noGrp="1"/>
          </p:cNvSpPr>
          <p:nvPr>
            <p:ph sz="quarter" idx="10"/>
          </p:nvPr>
        </p:nvSpPr>
        <p:spPr>
          <a:xfrm>
            <a:off x="584200" y="1435100"/>
            <a:ext cx="11018838" cy="5429179"/>
          </a:xfrm>
        </p:spPr>
        <p:txBody>
          <a:bodyPr/>
          <a:lstStyle/>
          <a:p>
            <a:r>
              <a:rPr lang="en-US" sz="2000" b="1" dirty="0"/>
              <a:t>Bi-directional communication</a:t>
            </a:r>
            <a:r>
              <a:rPr lang="en-US" sz="2000" dirty="0"/>
              <a:t>. The channels in a publish-subscribe system are treated as unidirectional. </a:t>
            </a:r>
          </a:p>
          <a:p>
            <a:pPr lvl="1"/>
            <a:r>
              <a:rPr lang="en-US" sz="1800" dirty="0"/>
              <a:t>If a specific subscriber needs to send acknowledgment or communicate status back to the publisher, consider using the </a:t>
            </a:r>
            <a:r>
              <a:rPr lang="en-US" sz="1800" dirty="0">
                <a:hlinkClick r:id="rId2"/>
              </a:rPr>
              <a:t>Request/Reply Pattern</a:t>
            </a:r>
            <a:r>
              <a:rPr lang="en-US" sz="1800" dirty="0"/>
              <a:t>. </a:t>
            </a:r>
          </a:p>
          <a:p>
            <a:pPr lvl="1"/>
            <a:endParaRPr lang="en-US" sz="1800" dirty="0"/>
          </a:p>
          <a:p>
            <a:pPr lvl="1"/>
            <a:r>
              <a:rPr lang="en-US" sz="1800" dirty="0"/>
              <a:t>This pattern uses one channel to send a message to the subscriber, and a separate reply channel for communicating back to the publisher.</a:t>
            </a:r>
          </a:p>
          <a:p>
            <a:pPr lvl="1"/>
            <a:endParaRPr lang="en-US" sz="1800" dirty="0"/>
          </a:p>
          <a:p>
            <a:r>
              <a:rPr lang="en-US" sz="2000" b="1" dirty="0">
                <a:cs typeface="+mn-cs"/>
              </a:rPr>
              <a:t>Message ordering</a:t>
            </a:r>
            <a:r>
              <a:rPr lang="en-US" sz="2000" dirty="0">
                <a:cs typeface="+mn-cs"/>
              </a:rPr>
              <a:t>. The order in which consumer instances receive messages isn't guaranteed and doesn't necessarily reflect the order in which the messages were created</a:t>
            </a:r>
            <a:r>
              <a:rPr lang="en-US" sz="1800" dirty="0">
                <a:cs typeface="+mn-cs"/>
              </a:rPr>
              <a:t>. </a:t>
            </a:r>
          </a:p>
          <a:p>
            <a:endParaRPr lang="en-US" sz="1800" dirty="0">
              <a:cs typeface="+mn-cs"/>
            </a:endParaRPr>
          </a:p>
          <a:p>
            <a:pPr lvl="1"/>
            <a:r>
              <a:rPr lang="en-US" sz="1800" dirty="0">
                <a:cs typeface="+mn-cs"/>
              </a:rPr>
              <a:t>Design the system to ensure that message processing is idempotent to help eliminate any dependency on the order of message handling</a:t>
            </a:r>
            <a:r>
              <a:rPr lang="en-US" sz="1000" dirty="0">
                <a:cs typeface="+mn-cs"/>
              </a:rPr>
              <a:t>.</a:t>
            </a:r>
          </a:p>
          <a:p>
            <a:endParaRPr lang="en-US" sz="1800" dirty="0">
              <a:cs typeface="+mn-cs"/>
            </a:endParaRPr>
          </a:p>
          <a:p>
            <a:r>
              <a:rPr lang="en-US" sz="1800" b="1" dirty="0">
                <a:cs typeface="+mn-cs"/>
              </a:rPr>
              <a:t>Message priority</a:t>
            </a:r>
            <a:r>
              <a:rPr lang="en-US" sz="1800" dirty="0">
                <a:cs typeface="+mn-cs"/>
              </a:rPr>
              <a:t>. Some solutions may require that messages are processed in a specific order. The Priority Queue pattern provides a mechanism for ensuring specific messages are delivered before others.</a:t>
            </a:r>
          </a:p>
          <a:p>
            <a:endParaRPr lang="en-US" sz="2000" dirty="0"/>
          </a:p>
        </p:txBody>
      </p:sp>
    </p:spTree>
    <p:extLst>
      <p:ext uri="{BB962C8B-B14F-4D97-AF65-F5344CB8AC3E}">
        <p14:creationId xmlns:p14="http://schemas.microsoft.com/office/powerpoint/2010/main" val="350880883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EC8F-AA16-4F40-813E-AA9315BB62DA}"/>
              </a:ext>
            </a:extLst>
          </p:cNvPr>
          <p:cNvSpPr>
            <a:spLocks noGrp="1"/>
          </p:cNvSpPr>
          <p:nvPr>
            <p:ph type="title"/>
          </p:nvPr>
        </p:nvSpPr>
        <p:spPr/>
        <p:txBody>
          <a:bodyPr/>
          <a:lstStyle/>
          <a:p>
            <a:r>
              <a:rPr lang="en-US" dirty="0"/>
              <a:t>Issues and considerations</a:t>
            </a:r>
          </a:p>
        </p:txBody>
      </p:sp>
      <p:sp>
        <p:nvSpPr>
          <p:cNvPr id="3" name="Content Placeholder 2">
            <a:extLst>
              <a:ext uri="{FF2B5EF4-FFF2-40B4-BE49-F238E27FC236}">
                <a16:creationId xmlns:a16="http://schemas.microsoft.com/office/drawing/2014/main" id="{98EC5E89-B01F-4E8A-A131-5608C7D01F86}"/>
              </a:ext>
            </a:extLst>
          </p:cNvPr>
          <p:cNvSpPr>
            <a:spLocks noGrp="1"/>
          </p:cNvSpPr>
          <p:nvPr>
            <p:ph sz="quarter" idx="10"/>
          </p:nvPr>
        </p:nvSpPr>
        <p:spPr>
          <a:xfrm>
            <a:off x="584200" y="1435100"/>
            <a:ext cx="11018838" cy="4862870"/>
          </a:xfrm>
        </p:spPr>
        <p:txBody>
          <a:bodyPr/>
          <a:lstStyle/>
          <a:p>
            <a:r>
              <a:rPr lang="en-US" sz="2000" b="1" dirty="0"/>
              <a:t>Poison messages</a:t>
            </a:r>
            <a:r>
              <a:rPr lang="en-US" sz="2000" dirty="0"/>
              <a:t>. A malformed message, or a task that requires access to resources that aren't available, can cause a service instance to fail. </a:t>
            </a:r>
          </a:p>
          <a:p>
            <a:endParaRPr lang="en-US" sz="2000" dirty="0"/>
          </a:p>
          <a:p>
            <a:r>
              <a:rPr lang="en-US" sz="2000" dirty="0"/>
              <a:t>The system should prevent such messages being returned to the queue. Instead, capture and store the details of these messages elsewhere so that they can be analyzed if necessary.</a:t>
            </a:r>
          </a:p>
          <a:p>
            <a:endParaRPr lang="en-US" sz="2000" dirty="0"/>
          </a:p>
          <a:p>
            <a:r>
              <a:rPr lang="en-US" sz="2000" b="1" dirty="0"/>
              <a:t>Repeated messages</a:t>
            </a:r>
            <a:r>
              <a:rPr lang="en-US" sz="2000" dirty="0"/>
              <a:t>. The same message might be sent more than once. For example, the sender might fail after posting a message. </a:t>
            </a:r>
          </a:p>
          <a:p>
            <a:endParaRPr lang="en-US" sz="2000" dirty="0"/>
          </a:p>
          <a:p>
            <a:r>
              <a:rPr lang="en-US" sz="2000" dirty="0"/>
              <a:t>New instance of the sender might start up and repeat the message. </a:t>
            </a:r>
          </a:p>
          <a:p>
            <a:endParaRPr lang="en-US" sz="2000" dirty="0"/>
          </a:p>
          <a:p>
            <a:r>
              <a:rPr lang="en-US" sz="2000" dirty="0"/>
              <a:t>The messaging infrastructure should implement duplicate message detection and removal (also known as de-duping) based on </a:t>
            </a:r>
            <a:r>
              <a:rPr lang="en-US" sz="2000" b="1" dirty="0"/>
              <a:t>message IDs </a:t>
            </a:r>
            <a:r>
              <a:rPr lang="en-US" sz="2000" dirty="0"/>
              <a:t>in order to provide at-most-once delivery of messages.</a:t>
            </a:r>
          </a:p>
        </p:txBody>
      </p:sp>
    </p:spTree>
    <p:extLst>
      <p:ext uri="{BB962C8B-B14F-4D97-AF65-F5344CB8AC3E}">
        <p14:creationId xmlns:p14="http://schemas.microsoft.com/office/powerpoint/2010/main" val="230082664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EC8F-AA16-4F40-813E-AA9315BB62DA}"/>
              </a:ext>
            </a:extLst>
          </p:cNvPr>
          <p:cNvSpPr>
            <a:spLocks noGrp="1"/>
          </p:cNvSpPr>
          <p:nvPr>
            <p:ph type="title"/>
          </p:nvPr>
        </p:nvSpPr>
        <p:spPr/>
        <p:txBody>
          <a:bodyPr/>
          <a:lstStyle/>
          <a:p>
            <a:r>
              <a:rPr lang="en-US" dirty="0"/>
              <a:t>Issues and considerations</a:t>
            </a:r>
          </a:p>
        </p:txBody>
      </p:sp>
      <p:sp>
        <p:nvSpPr>
          <p:cNvPr id="3" name="Content Placeholder 2">
            <a:extLst>
              <a:ext uri="{FF2B5EF4-FFF2-40B4-BE49-F238E27FC236}">
                <a16:creationId xmlns:a16="http://schemas.microsoft.com/office/drawing/2014/main" id="{98EC5E89-B01F-4E8A-A131-5608C7D01F86}"/>
              </a:ext>
            </a:extLst>
          </p:cNvPr>
          <p:cNvSpPr>
            <a:spLocks noGrp="1"/>
          </p:cNvSpPr>
          <p:nvPr>
            <p:ph sz="quarter" idx="10"/>
          </p:nvPr>
        </p:nvSpPr>
        <p:spPr>
          <a:xfrm>
            <a:off x="584200" y="1435100"/>
            <a:ext cx="11018838" cy="4364272"/>
          </a:xfrm>
        </p:spPr>
        <p:txBody>
          <a:bodyPr/>
          <a:lstStyle/>
          <a:p>
            <a:r>
              <a:rPr lang="en-US" sz="2000" b="1" dirty="0"/>
              <a:t>Message expiration</a:t>
            </a:r>
            <a:r>
              <a:rPr lang="en-US" sz="2000" dirty="0"/>
              <a:t>. A message might have a limited lifetime. </a:t>
            </a:r>
          </a:p>
          <a:p>
            <a:endParaRPr lang="en-US" sz="2000" dirty="0"/>
          </a:p>
          <a:p>
            <a:pPr lvl="1"/>
            <a:r>
              <a:rPr lang="en-US" sz="1800" dirty="0"/>
              <a:t>If it isn't processed within this period, it might no longer be relevant and should be discarded. </a:t>
            </a:r>
          </a:p>
          <a:p>
            <a:pPr lvl="1"/>
            <a:endParaRPr lang="en-US" sz="1800" dirty="0"/>
          </a:p>
          <a:p>
            <a:pPr lvl="1"/>
            <a:r>
              <a:rPr lang="en-US" sz="1800" dirty="0"/>
              <a:t>A sender can specify an expiration time as part of the data in the message. </a:t>
            </a:r>
          </a:p>
          <a:p>
            <a:pPr lvl="1"/>
            <a:endParaRPr lang="en-US" sz="1800" dirty="0"/>
          </a:p>
          <a:p>
            <a:pPr lvl="1"/>
            <a:r>
              <a:rPr lang="en-US" sz="1800" dirty="0"/>
              <a:t>A receiver can examine this information before deciding whether to perform the business logic associated with the message.</a:t>
            </a:r>
          </a:p>
          <a:p>
            <a:endParaRPr lang="en-US" sz="2000" dirty="0"/>
          </a:p>
          <a:p>
            <a:r>
              <a:rPr lang="en-US" sz="2000" b="1" dirty="0"/>
              <a:t>Message scheduling</a:t>
            </a:r>
            <a:r>
              <a:rPr lang="en-US" sz="2000" dirty="0"/>
              <a:t>. A message might be temporarily embargoed and should not be processed until a specific date and time. </a:t>
            </a:r>
          </a:p>
          <a:p>
            <a:endParaRPr lang="en-US" sz="2000" dirty="0"/>
          </a:p>
          <a:p>
            <a:pPr lvl="1"/>
            <a:r>
              <a:rPr lang="en-US" sz="1800" dirty="0"/>
              <a:t>The message should not be available to a receiver until this time.</a:t>
            </a:r>
            <a:endParaRPr lang="en-US" sz="1200" dirty="0"/>
          </a:p>
        </p:txBody>
      </p:sp>
    </p:spTree>
    <p:extLst>
      <p:ext uri="{BB962C8B-B14F-4D97-AF65-F5344CB8AC3E}">
        <p14:creationId xmlns:p14="http://schemas.microsoft.com/office/powerpoint/2010/main" val="244492952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FF4E-0762-44B7-B4C3-B91B4935E4A7}"/>
              </a:ext>
            </a:extLst>
          </p:cNvPr>
          <p:cNvSpPr>
            <a:spLocks noGrp="1"/>
          </p:cNvSpPr>
          <p:nvPr>
            <p:ph type="title"/>
          </p:nvPr>
        </p:nvSpPr>
        <p:spPr/>
        <p:txBody>
          <a:bodyPr/>
          <a:lstStyle/>
          <a:p>
            <a:r>
              <a:rPr lang="en-US" dirty="0"/>
              <a:t>When to use this pattern</a:t>
            </a:r>
          </a:p>
        </p:txBody>
      </p:sp>
      <p:sp>
        <p:nvSpPr>
          <p:cNvPr id="3" name="Content Placeholder 2">
            <a:extLst>
              <a:ext uri="{FF2B5EF4-FFF2-40B4-BE49-F238E27FC236}">
                <a16:creationId xmlns:a16="http://schemas.microsoft.com/office/drawing/2014/main" id="{6CA79EEF-7F7E-470C-BAFD-93782D534D52}"/>
              </a:ext>
            </a:extLst>
          </p:cNvPr>
          <p:cNvSpPr>
            <a:spLocks noGrp="1"/>
          </p:cNvSpPr>
          <p:nvPr>
            <p:ph sz="quarter" idx="10"/>
          </p:nvPr>
        </p:nvSpPr>
        <p:spPr/>
        <p:txBody>
          <a:bodyPr/>
          <a:lstStyle/>
          <a:p>
            <a:r>
              <a:rPr lang="en-US" dirty="0"/>
              <a:t>An application needs to broadcast information to a significant number of consumers.</a:t>
            </a:r>
          </a:p>
          <a:p>
            <a:endParaRPr lang="en-US" dirty="0"/>
          </a:p>
          <a:p>
            <a:r>
              <a:rPr lang="en-US" dirty="0"/>
              <a:t>An application needs to communicate with one or more independently-developed applications or services, which may use different platforms, programming languages, and communication protocols.</a:t>
            </a:r>
          </a:p>
          <a:p>
            <a:endParaRPr lang="en-US" dirty="0"/>
          </a:p>
          <a:p>
            <a:r>
              <a:rPr lang="en-US" dirty="0"/>
              <a:t>An application can send information to consumers without requiring real-time responses from the consumers.</a:t>
            </a:r>
          </a:p>
        </p:txBody>
      </p:sp>
    </p:spTree>
    <p:extLst>
      <p:ext uri="{BB962C8B-B14F-4D97-AF65-F5344CB8AC3E}">
        <p14:creationId xmlns:p14="http://schemas.microsoft.com/office/powerpoint/2010/main" val="21585918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FE91-9026-EBB7-ACB8-E8962E0202B2}"/>
              </a:ext>
            </a:extLst>
          </p:cNvPr>
          <p:cNvSpPr>
            <a:spLocks noGrp="1"/>
          </p:cNvSpPr>
          <p:nvPr>
            <p:ph type="title"/>
          </p:nvPr>
        </p:nvSpPr>
        <p:spPr>
          <a:xfrm>
            <a:off x="588263" y="487978"/>
            <a:ext cx="11018520" cy="492443"/>
          </a:xfrm>
        </p:spPr>
        <p:txBody>
          <a:bodyPr/>
          <a:lstStyle/>
          <a:p>
            <a:r>
              <a:rPr lang="en-US" sz="3200" dirty="0"/>
              <a:t>Sending and Receiving Messages by Using a Message Queue</a:t>
            </a:r>
          </a:p>
        </p:txBody>
      </p:sp>
      <p:sp>
        <p:nvSpPr>
          <p:cNvPr id="3" name="Content Placeholder 2">
            <a:extLst>
              <a:ext uri="{FF2B5EF4-FFF2-40B4-BE49-F238E27FC236}">
                <a16:creationId xmlns:a16="http://schemas.microsoft.com/office/drawing/2014/main" id="{9DFC9841-2879-AEE9-D16C-F1D414FFE570}"/>
              </a:ext>
            </a:extLst>
          </p:cNvPr>
          <p:cNvSpPr>
            <a:spLocks noGrp="1"/>
          </p:cNvSpPr>
          <p:nvPr>
            <p:ph sz="quarter" idx="10"/>
          </p:nvPr>
        </p:nvSpPr>
        <p:spPr>
          <a:xfrm>
            <a:off x="584200" y="1435100"/>
            <a:ext cx="7856415" cy="4708981"/>
          </a:xfrm>
        </p:spPr>
        <p:txBody>
          <a:bodyPr/>
          <a:lstStyle/>
          <a:p>
            <a:r>
              <a:rPr lang="en-US" sz="1800" dirty="0"/>
              <a:t>Message queuing is ideally suited to performing asynchronous operations. </a:t>
            </a:r>
          </a:p>
          <a:p>
            <a:endParaRPr lang="en-US" sz="1800" dirty="0"/>
          </a:p>
          <a:p>
            <a:r>
              <a:rPr lang="en-US" sz="1800" dirty="0"/>
              <a:t>A sender can post a message to a queue, but it does not have to wait while the message is retrieved and processed. </a:t>
            </a:r>
          </a:p>
          <a:p>
            <a:endParaRPr lang="en-US" sz="1800" dirty="0"/>
          </a:p>
          <a:p>
            <a:r>
              <a:rPr lang="en-US" sz="1800" dirty="0"/>
              <a:t>A sender and receiver do not even have to be running concurrently.</a:t>
            </a:r>
          </a:p>
          <a:p>
            <a:endParaRPr lang="en-US" sz="1800" dirty="0"/>
          </a:p>
          <a:p>
            <a:r>
              <a:rPr lang="en-US" sz="1800" dirty="0"/>
              <a:t>Message queues are often shared between many senders and receivers. </a:t>
            </a:r>
          </a:p>
          <a:p>
            <a:endParaRPr lang="en-US" sz="1800" dirty="0"/>
          </a:p>
          <a:p>
            <a:r>
              <a:rPr lang="en-US" sz="1800" dirty="0"/>
              <a:t>Any number of senders can post messages to the same queue, and each message could be processed by any of the receivers that retrieve messages from this queue.</a:t>
            </a:r>
          </a:p>
          <a:p>
            <a:endParaRPr lang="en-US" sz="1800" dirty="0"/>
          </a:p>
          <a:p>
            <a:r>
              <a:rPr lang="en-US" sz="1800" b="0" i="0" dirty="0">
                <a:solidFill>
                  <a:srgbClr val="171717"/>
                </a:solidFill>
                <a:effectLst/>
                <a:latin typeface="Segoe UI" panose="020B0502040204020203" pitchFamily="34" charset="0"/>
              </a:rPr>
              <a:t>By default, senders compete for messages and no two senders should be able to retrieve the same message simultaneously.</a:t>
            </a:r>
            <a:endParaRPr lang="en-US" dirty="0"/>
          </a:p>
        </p:txBody>
      </p:sp>
      <p:pic>
        <p:nvPicPr>
          <p:cNvPr id="4" name="Picture 3">
            <a:extLst>
              <a:ext uri="{FF2B5EF4-FFF2-40B4-BE49-F238E27FC236}">
                <a16:creationId xmlns:a16="http://schemas.microsoft.com/office/drawing/2014/main" id="{B0647DF0-AC4A-C1AA-F197-D0C0857B2585}"/>
              </a:ext>
            </a:extLst>
          </p:cNvPr>
          <p:cNvPicPr>
            <a:picLocks noChangeAspect="1"/>
          </p:cNvPicPr>
          <p:nvPr/>
        </p:nvPicPr>
        <p:blipFill>
          <a:blip r:embed="rId2"/>
          <a:stretch>
            <a:fillRect/>
          </a:stretch>
        </p:blipFill>
        <p:spPr>
          <a:xfrm>
            <a:off x="8176846" y="2519647"/>
            <a:ext cx="3553030" cy="1593514"/>
          </a:xfrm>
          <a:prstGeom prst="rect">
            <a:avLst/>
          </a:prstGeom>
        </p:spPr>
      </p:pic>
    </p:spTree>
    <p:extLst>
      <p:ext uri="{BB962C8B-B14F-4D97-AF65-F5344CB8AC3E}">
        <p14:creationId xmlns:p14="http://schemas.microsoft.com/office/powerpoint/2010/main" val="146099816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FF4E-0762-44B7-B4C3-B91B4935E4A7}"/>
              </a:ext>
            </a:extLst>
          </p:cNvPr>
          <p:cNvSpPr>
            <a:spLocks noGrp="1"/>
          </p:cNvSpPr>
          <p:nvPr>
            <p:ph type="title"/>
          </p:nvPr>
        </p:nvSpPr>
        <p:spPr/>
        <p:txBody>
          <a:bodyPr/>
          <a:lstStyle/>
          <a:p>
            <a:r>
              <a:rPr lang="en-US" dirty="0"/>
              <a:t>When to use this pattern</a:t>
            </a:r>
          </a:p>
        </p:txBody>
      </p:sp>
      <p:sp>
        <p:nvSpPr>
          <p:cNvPr id="3" name="Content Placeholder 2">
            <a:extLst>
              <a:ext uri="{FF2B5EF4-FFF2-40B4-BE49-F238E27FC236}">
                <a16:creationId xmlns:a16="http://schemas.microsoft.com/office/drawing/2014/main" id="{6CA79EEF-7F7E-470C-BAFD-93782D534D52}"/>
              </a:ext>
            </a:extLst>
          </p:cNvPr>
          <p:cNvSpPr>
            <a:spLocks noGrp="1"/>
          </p:cNvSpPr>
          <p:nvPr>
            <p:ph sz="quarter" idx="10"/>
          </p:nvPr>
        </p:nvSpPr>
        <p:spPr>
          <a:xfrm>
            <a:off x="584200" y="1435100"/>
            <a:ext cx="11018838" cy="2757678"/>
          </a:xfrm>
        </p:spPr>
        <p:txBody>
          <a:bodyPr/>
          <a:lstStyle/>
          <a:p>
            <a:r>
              <a:rPr lang="en-US" dirty="0"/>
              <a:t>The systems being integrated are designed to support an eventual consistency model for their data.</a:t>
            </a:r>
          </a:p>
          <a:p>
            <a:endParaRPr lang="en-US" dirty="0"/>
          </a:p>
          <a:p>
            <a:r>
              <a:rPr lang="en-US" dirty="0"/>
              <a:t>An application needs to communicate information to multiple consumers, which may have different availability requirements or uptime schedules than the sender.</a:t>
            </a:r>
          </a:p>
        </p:txBody>
      </p:sp>
    </p:spTree>
    <p:extLst>
      <p:ext uri="{BB962C8B-B14F-4D97-AF65-F5344CB8AC3E}">
        <p14:creationId xmlns:p14="http://schemas.microsoft.com/office/powerpoint/2010/main" val="107129847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FF5C5-7336-47DB-86DA-CF466CA964BB}"/>
              </a:ext>
            </a:extLst>
          </p:cNvPr>
          <p:cNvSpPr>
            <a:spLocks noGrp="1"/>
          </p:cNvSpPr>
          <p:nvPr>
            <p:ph type="title"/>
          </p:nvPr>
        </p:nvSpPr>
        <p:spPr/>
        <p:txBody>
          <a:bodyPr/>
          <a:lstStyle/>
          <a:p>
            <a:r>
              <a:rPr lang="en-US" dirty="0"/>
              <a:t>Might not be useful when</a:t>
            </a:r>
          </a:p>
        </p:txBody>
      </p:sp>
      <p:sp>
        <p:nvSpPr>
          <p:cNvPr id="3" name="Content Placeholder 2">
            <a:extLst>
              <a:ext uri="{FF2B5EF4-FFF2-40B4-BE49-F238E27FC236}">
                <a16:creationId xmlns:a16="http://schemas.microsoft.com/office/drawing/2014/main" id="{E1CE6915-A65F-4C4E-A706-7A84CBE2CD66}"/>
              </a:ext>
            </a:extLst>
          </p:cNvPr>
          <p:cNvSpPr>
            <a:spLocks noGrp="1"/>
          </p:cNvSpPr>
          <p:nvPr>
            <p:ph sz="quarter" idx="10"/>
          </p:nvPr>
        </p:nvSpPr>
        <p:spPr>
          <a:xfrm>
            <a:off x="584200" y="1435100"/>
            <a:ext cx="11018838" cy="1895904"/>
          </a:xfrm>
        </p:spPr>
        <p:txBody>
          <a:bodyPr/>
          <a:lstStyle/>
          <a:p>
            <a:r>
              <a:rPr lang="en-US" dirty="0"/>
              <a:t>An application has only a few consumers who need significantly different information from the producing application.</a:t>
            </a:r>
          </a:p>
          <a:p>
            <a:endParaRPr lang="en-US" dirty="0"/>
          </a:p>
          <a:p>
            <a:r>
              <a:rPr lang="en-US" dirty="0"/>
              <a:t>An application requires near real-time interaction with consumers.</a:t>
            </a:r>
          </a:p>
        </p:txBody>
      </p:sp>
    </p:spTree>
    <p:extLst>
      <p:ext uri="{BB962C8B-B14F-4D97-AF65-F5344CB8AC3E}">
        <p14:creationId xmlns:p14="http://schemas.microsoft.com/office/powerpoint/2010/main" val="242828424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AC40-45F9-44DA-AFE6-A91143AD3462}"/>
              </a:ext>
            </a:extLst>
          </p:cNvPr>
          <p:cNvSpPr>
            <a:spLocks noGrp="1"/>
          </p:cNvSpPr>
          <p:nvPr>
            <p:ph type="title"/>
          </p:nvPr>
        </p:nvSpPr>
        <p:spPr>
          <a:xfrm>
            <a:off x="588262" y="457200"/>
            <a:ext cx="12275121" cy="553998"/>
          </a:xfrm>
        </p:spPr>
        <p:txBody>
          <a:bodyPr/>
          <a:lstStyle/>
          <a:p>
            <a:r>
              <a:rPr lang="en-US" dirty="0"/>
              <a:t>Enterprise integration using message broker and events</a:t>
            </a:r>
          </a:p>
        </p:txBody>
      </p:sp>
      <p:pic>
        <p:nvPicPr>
          <p:cNvPr id="4" name="Content Placeholder 3">
            <a:extLst>
              <a:ext uri="{FF2B5EF4-FFF2-40B4-BE49-F238E27FC236}">
                <a16:creationId xmlns:a16="http://schemas.microsoft.com/office/drawing/2014/main" id="{59378C6E-F71D-46DA-931A-CB2C99279F26}"/>
              </a:ext>
            </a:extLst>
          </p:cNvPr>
          <p:cNvPicPr>
            <a:picLocks noGrp="1" noChangeAspect="1"/>
          </p:cNvPicPr>
          <p:nvPr>
            <p:ph sz="quarter" idx="10"/>
          </p:nvPr>
        </p:nvPicPr>
        <p:blipFill>
          <a:blip r:embed="rId2"/>
          <a:stretch>
            <a:fillRect/>
          </a:stretch>
        </p:blipFill>
        <p:spPr>
          <a:xfrm>
            <a:off x="1566403" y="1435100"/>
            <a:ext cx="9054432" cy="4833938"/>
          </a:xfrm>
          <a:prstGeom prst="rect">
            <a:avLst/>
          </a:prstGeom>
        </p:spPr>
      </p:pic>
    </p:spTree>
    <p:extLst>
      <p:ext uri="{BB962C8B-B14F-4D97-AF65-F5344CB8AC3E}">
        <p14:creationId xmlns:p14="http://schemas.microsoft.com/office/powerpoint/2010/main" val="354164578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Priority Queue pattern</a:t>
            </a:r>
          </a:p>
        </p:txBody>
      </p:sp>
      <p:sp>
        <p:nvSpPr>
          <p:cNvPr id="4" name="Text Placeholder 3">
            <a:extLst>
              <a:ext uri="{FF2B5EF4-FFF2-40B4-BE49-F238E27FC236}">
                <a16:creationId xmlns:a16="http://schemas.microsoft.com/office/drawing/2014/main" id="{C3D9F1C3-1A6A-0043-B6F0-28422B39AD04}"/>
              </a:ext>
            </a:extLst>
          </p:cNvPr>
          <p:cNvSpPr>
            <a:spLocks noGrp="1"/>
          </p:cNvSpPr>
          <p:nvPr>
            <p:ph type="body" sz="quarter" idx="12"/>
          </p:nvPr>
        </p:nvSpPr>
        <p:spPr/>
        <p:txBody>
          <a:bodyPr/>
          <a:lstStyle/>
          <a:p>
            <a:r>
              <a:rPr lang="en-US" dirty="0"/>
              <a:t>Pub/Sub</a:t>
            </a:r>
          </a:p>
        </p:txBody>
      </p:sp>
    </p:spTree>
    <p:extLst>
      <p:ext uri="{BB962C8B-B14F-4D97-AF65-F5344CB8AC3E}">
        <p14:creationId xmlns:p14="http://schemas.microsoft.com/office/powerpoint/2010/main" val="412036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62D9-693A-411F-969E-C5C0436F3875}"/>
              </a:ext>
            </a:extLst>
          </p:cNvPr>
          <p:cNvSpPr>
            <a:spLocks noGrp="1"/>
          </p:cNvSpPr>
          <p:nvPr>
            <p:ph type="title"/>
          </p:nvPr>
        </p:nvSpPr>
        <p:spPr/>
        <p:txBody>
          <a:bodyPr/>
          <a:lstStyle/>
          <a:p>
            <a:r>
              <a:rPr lang="en-US" dirty="0"/>
              <a:t>Priority Queue pattern</a:t>
            </a:r>
          </a:p>
        </p:txBody>
      </p:sp>
      <p:sp>
        <p:nvSpPr>
          <p:cNvPr id="3" name="Content Placeholder 2">
            <a:extLst>
              <a:ext uri="{FF2B5EF4-FFF2-40B4-BE49-F238E27FC236}">
                <a16:creationId xmlns:a16="http://schemas.microsoft.com/office/drawing/2014/main" id="{9D5DE1EE-0C81-4695-A2EA-A2E808DA558E}"/>
              </a:ext>
            </a:extLst>
          </p:cNvPr>
          <p:cNvSpPr>
            <a:spLocks noGrp="1"/>
          </p:cNvSpPr>
          <p:nvPr>
            <p:ph sz="quarter" idx="10"/>
          </p:nvPr>
        </p:nvSpPr>
        <p:spPr>
          <a:xfrm>
            <a:off x="584200" y="1435100"/>
            <a:ext cx="11018838" cy="2757678"/>
          </a:xfrm>
        </p:spPr>
        <p:txBody>
          <a:bodyPr/>
          <a:lstStyle/>
          <a:p>
            <a:r>
              <a:rPr lang="en-US" dirty="0"/>
              <a:t>Prioritize requests sent to services so that requests with a higher priority are received and processed more quickly than those with a lower priority. </a:t>
            </a:r>
          </a:p>
          <a:p>
            <a:endParaRPr lang="en-US" dirty="0"/>
          </a:p>
          <a:p>
            <a:r>
              <a:rPr lang="en-US" dirty="0"/>
              <a:t>This pattern is useful in applications that offer different service level guarantees to individual clients.</a:t>
            </a:r>
          </a:p>
        </p:txBody>
      </p:sp>
    </p:spTree>
    <p:extLst>
      <p:ext uri="{BB962C8B-B14F-4D97-AF65-F5344CB8AC3E}">
        <p14:creationId xmlns:p14="http://schemas.microsoft.com/office/powerpoint/2010/main" val="256901968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258F-B08E-47DD-B257-C9BA4339A2D9}"/>
              </a:ext>
            </a:extLst>
          </p:cNvPr>
          <p:cNvSpPr>
            <a:spLocks noGrp="1"/>
          </p:cNvSpPr>
          <p:nvPr>
            <p:ph type="title"/>
          </p:nvPr>
        </p:nvSpPr>
        <p:spPr/>
        <p:txBody>
          <a:bodyPr/>
          <a:lstStyle/>
          <a:p>
            <a:r>
              <a:rPr lang="en-US" dirty="0"/>
              <a:t>Context and problem</a:t>
            </a:r>
          </a:p>
        </p:txBody>
      </p:sp>
      <p:sp>
        <p:nvSpPr>
          <p:cNvPr id="3" name="Content Placeholder 2">
            <a:extLst>
              <a:ext uri="{FF2B5EF4-FFF2-40B4-BE49-F238E27FC236}">
                <a16:creationId xmlns:a16="http://schemas.microsoft.com/office/drawing/2014/main" id="{3ADADC35-B6DB-423B-B863-8E3A8643C79B}"/>
              </a:ext>
            </a:extLst>
          </p:cNvPr>
          <p:cNvSpPr>
            <a:spLocks noGrp="1"/>
          </p:cNvSpPr>
          <p:nvPr>
            <p:ph sz="quarter" idx="10"/>
          </p:nvPr>
        </p:nvSpPr>
        <p:spPr>
          <a:xfrm>
            <a:off x="584200" y="1435100"/>
            <a:ext cx="11018838" cy="3877985"/>
          </a:xfrm>
        </p:spPr>
        <p:txBody>
          <a:bodyPr/>
          <a:lstStyle/>
          <a:p>
            <a:r>
              <a:rPr lang="en-US" sz="2000" dirty="0"/>
              <a:t>Applications can delegate specific tasks to other services, for example, to perform background processing or to integrate with other applications or services. </a:t>
            </a:r>
          </a:p>
          <a:p>
            <a:endParaRPr lang="en-US" sz="2000" dirty="0"/>
          </a:p>
          <a:p>
            <a:r>
              <a:rPr lang="en-US" sz="2000" dirty="0"/>
              <a:t>In the cloud, a message queue is typically used to delegate tasks to background processing. </a:t>
            </a:r>
          </a:p>
          <a:p>
            <a:endParaRPr lang="en-US" sz="2000" dirty="0"/>
          </a:p>
          <a:p>
            <a:r>
              <a:rPr lang="en-US" sz="2000" dirty="0"/>
              <a:t>In many cases, the order requests are received in by a service isn't important. </a:t>
            </a:r>
          </a:p>
          <a:p>
            <a:endParaRPr lang="en-US" sz="2000" dirty="0"/>
          </a:p>
          <a:p>
            <a:r>
              <a:rPr lang="en-US" sz="2000" dirty="0"/>
              <a:t>In some cases, though, it's necessary to prioritize specific requests. </a:t>
            </a:r>
          </a:p>
          <a:p>
            <a:endParaRPr lang="en-US" sz="2000" dirty="0"/>
          </a:p>
          <a:p>
            <a:r>
              <a:rPr lang="en-US" sz="2000" dirty="0"/>
              <a:t>These requests should be processed earlier than lower priority requests that were sent previously by the application.</a:t>
            </a:r>
          </a:p>
        </p:txBody>
      </p:sp>
    </p:spTree>
    <p:extLst>
      <p:ext uri="{BB962C8B-B14F-4D97-AF65-F5344CB8AC3E}">
        <p14:creationId xmlns:p14="http://schemas.microsoft.com/office/powerpoint/2010/main" val="82556508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B637-3ABC-4595-B23C-FB5CA338B3BA}"/>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0ECA9DB0-0F04-47F0-8289-D2B9240F33CC}"/>
              </a:ext>
            </a:extLst>
          </p:cNvPr>
          <p:cNvSpPr>
            <a:spLocks noGrp="1"/>
          </p:cNvSpPr>
          <p:nvPr>
            <p:ph sz="quarter" idx="10"/>
          </p:nvPr>
        </p:nvSpPr>
        <p:spPr>
          <a:xfrm>
            <a:off x="584201" y="1435100"/>
            <a:ext cx="6298514" cy="3447098"/>
          </a:xfrm>
        </p:spPr>
        <p:txBody>
          <a:bodyPr/>
          <a:lstStyle/>
          <a:p>
            <a:r>
              <a:rPr lang="en-US" sz="2000" dirty="0"/>
              <a:t>A queue is usually a first-in, first-out (FIFO) structure, and consumers typically receive messages in the same order that they were posted to the queue. </a:t>
            </a:r>
          </a:p>
          <a:p>
            <a:endParaRPr lang="en-US" sz="2000" dirty="0"/>
          </a:p>
          <a:p>
            <a:r>
              <a:rPr lang="en-US" sz="2000" dirty="0"/>
              <a:t>However, some message queues support priority messaging. </a:t>
            </a:r>
          </a:p>
          <a:p>
            <a:endParaRPr lang="en-US" sz="2000" dirty="0"/>
          </a:p>
          <a:p>
            <a:r>
              <a:rPr lang="en-US" sz="2000" dirty="0"/>
              <a:t>The application posting a message can assign a priority and the messages in the queue are automatically reordered so that those with a higher priority will be received before those with a lower priority. </a:t>
            </a:r>
          </a:p>
          <a:p>
            <a:endParaRPr lang="en-US" sz="2000" dirty="0"/>
          </a:p>
          <a:p>
            <a:r>
              <a:rPr lang="en-US" sz="2000" dirty="0"/>
              <a:t>The figure illustrates a queue with priority messaging.</a:t>
            </a:r>
          </a:p>
        </p:txBody>
      </p:sp>
      <p:pic>
        <p:nvPicPr>
          <p:cNvPr id="4" name="Picture 3">
            <a:extLst>
              <a:ext uri="{FF2B5EF4-FFF2-40B4-BE49-F238E27FC236}">
                <a16:creationId xmlns:a16="http://schemas.microsoft.com/office/drawing/2014/main" id="{20179931-ECAF-42E5-81D9-148CF86FA89B}"/>
              </a:ext>
            </a:extLst>
          </p:cNvPr>
          <p:cNvPicPr>
            <a:picLocks noChangeAspect="1"/>
          </p:cNvPicPr>
          <p:nvPr/>
        </p:nvPicPr>
        <p:blipFill>
          <a:blip r:embed="rId2"/>
          <a:stretch>
            <a:fillRect/>
          </a:stretch>
        </p:blipFill>
        <p:spPr>
          <a:xfrm>
            <a:off x="6882715" y="2380290"/>
            <a:ext cx="4885943" cy="2097420"/>
          </a:xfrm>
          <a:prstGeom prst="rect">
            <a:avLst/>
          </a:prstGeom>
        </p:spPr>
      </p:pic>
    </p:spTree>
    <p:extLst>
      <p:ext uri="{BB962C8B-B14F-4D97-AF65-F5344CB8AC3E}">
        <p14:creationId xmlns:p14="http://schemas.microsoft.com/office/powerpoint/2010/main" val="404382922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09E81-9B5E-4FF9-94FE-E5007C4AE47B}"/>
              </a:ext>
            </a:extLst>
          </p:cNvPr>
          <p:cNvSpPr>
            <a:spLocks noGrp="1"/>
          </p:cNvSpPr>
          <p:nvPr>
            <p:ph type="title"/>
          </p:nvPr>
        </p:nvSpPr>
        <p:spPr/>
        <p:txBody>
          <a:bodyPr/>
          <a:lstStyle/>
          <a:p>
            <a:r>
              <a:rPr lang="en-US" dirty="0"/>
              <a:t>Multiple consumers</a:t>
            </a:r>
          </a:p>
        </p:txBody>
      </p:sp>
      <p:sp>
        <p:nvSpPr>
          <p:cNvPr id="3" name="Content Placeholder 2">
            <a:extLst>
              <a:ext uri="{FF2B5EF4-FFF2-40B4-BE49-F238E27FC236}">
                <a16:creationId xmlns:a16="http://schemas.microsoft.com/office/drawing/2014/main" id="{5AAEFF08-0AC5-4CCE-AE54-3622D10F40D9}"/>
              </a:ext>
            </a:extLst>
          </p:cNvPr>
          <p:cNvSpPr>
            <a:spLocks noGrp="1"/>
          </p:cNvSpPr>
          <p:nvPr>
            <p:ph sz="quarter" idx="10"/>
          </p:nvPr>
        </p:nvSpPr>
        <p:spPr>
          <a:xfrm>
            <a:off x="584200" y="1435100"/>
            <a:ext cx="11018838" cy="1723549"/>
          </a:xfrm>
        </p:spPr>
        <p:txBody>
          <a:bodyPr/>
          <a:lstStyle/>
          <a:p>
            <a:r>
              <a:rPr lang="en-US" dirty="0"/>
              <a:t>Most message queue implementations support multiple consumers (</a:t>
            </a:r>
            <a:r>
              <a:rPr lang="en-US" dirty="0">
                <a:hlinkClick r:id="rId2"/>
              </a:rPr>
              <a:t>following the Competing Consumers pattern</a:t>
            </a:r>
            <a:r>
              <a:rPr lang="en-US" dirty="0"/>
              <a:t>), and the number of consumer processes can be scaled up or down depending on demand.</a:t>
            </a:r>
          </a:p>
        </p:txBody>
      </p:sp>
      <p:pic>
        <p:nvPicPr>
          <p:cNvPr id="4" name="Picture 3">
            <a:extLst>
              <a:ext uri="{FF2B5EF4-FFF2-40B4-BE49-F238E27FC236}">
                <a16:creationId xmlns:a16="http://schemas.microsoft.com/office/drawing/2014/main" id="{A1DE0770-E71F-4AA7-B02A-18740AE4BE27}"/>
              </a:ext>
            </a:extLst>
          </p:cNvPr>
          <p:cNvPicPr>
            <a:picLocks noChangeAspect="1"/>
          </p:cNvPicPr>
          <p:nvPr/>
        </p:nvPicPr>
        <p:blipFill>
          <a:blip r:embed="rId3"/>
          <a:stretch>
            <a:fillRect/>
          </a:stretch>
        </p:blipFill>
        <p:spPr>
          <a:xfrm>
            <a:off x="3198019" y="3429000"/>
            <a:ext cx="5791200" cy="2486025"/>
          </a:xfrm>
          <a:prstGeom prst="rect">
            <a:avLst/>
          </a:prstGeom>
        </p:spPr>
      </p:pic>
    </p:spTree>
    <p:extLst>
      <p:ext uri="{BB962C8B-B14F-4D97-AF65-F5344CB8AC3E}">
        <p14:creationId xmlns:p14="http://schemas.microsoft.com/office/powerpoint/2010/main" val="30615466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5004-D81D-4E7A-A9F0-0BE6C98A7793}"/>
              </a:ext>
            </a:extLst>
          </p:cNvPr>
          <p:cNvSpPr>
            <a:spLocks noGrp="1"/>
          </p:cNvSpPr>
          <p:nvPr>
            <p:ph type="title"/>
          </p:nvPr>
        </p:nvSpPr>
        <p:spPr/>
        <p:txBody>
          <a:bodyPr/>
          <a:lstStyle/>
          <a:p>
            <a:r>
              <a:rPr lang="en-US" dirty="0"/>
              <a:t>Maintain a separate queue for each priority</a:t>
            </a:r>
          </a:p>
        </p:txBody>
      </p:sp>
      <p:sp>
        <p:nvSpPr>
          <p:cNvPr id="3" name="Content Placeholder 2">
            <a:extLst>
              <a:ext uri="{FF2B5EF4-FFF2-40B4-BE49-F238E27FC236}">
                <a16:creationId xmlns:a16="http://schemas.microsoft.com/office/drawing/2014/main" id="{E182AAF5-0B0B-4564-AF15-C72ECA43D3CA}"/>
              </a:ext>
            </a:extLst>
          </p:cNvPr>
          <p:cNvSpPr>
            <a:spLocks noGrp="1"/>
          </p:cNvSpPr>
          <p:nvPr>
            <p:ph sz="quarter" idx="10"/>
          </p:nvPr>
        </p:nvSpPr>
        <p:spPr>
          <a:xfrm>
            <a:off x="584201" y="1435100"/>
            <a:ext cx="6422389" cy="3877985"/>
          </a:xfrm>
        </p:spPr>
        <p:txBody>
          <a:bodyPr/>
          <a:lstStyle/>
          <a:p>
            <a:r>
              <a:rPr lang="en-US" sz="2000" dirty="0"/>
              <a:t>In systems that don't support priority-based message queues, an alternative solution is to maintain a separate queue for each priority.</a:t>
            </a:r>
          </a:p>
          <a:p>
            <a:pPr marL="0" indent="0">
              <a:buNone/>
            </a:pPr>
            <a:r>
              <a:rPr lang="en-US" sz="2000" dirty="0"/>
              <a:t> </a:t>
            </a:r>
          </a:p>
          <a:p>
            <a:r>
              <a:rPr lang="en-US" sz="2000" dirty="0"/>
              <a:t>The application is responsible for posting messages to the appropriate queue. </a:t>
            </a:r>
          </a:p>
          <a:p>
            <a:endParaRPr lang="en-US" sz="2000" dirty="0"/>
          </a:p>
          <a:p>
            <a:r>
              <a:rPr lang="en-US" sz="2000" dirty="0"/>
              <a:t>Each queue can have a separate pool of consumers. </a:t>
            </a:r>
          </a:p>
          <a:p>
            <a:endParaRPr lang="en-US" sz="2000" dirty="0"/>
          </a:p>
          <a:p>
            <a:r>
              <a:rPr lang="en-US" sz="2000" dirty="0"/>
              <a:t>Higher priority queues can have a larger pool of consumers running on faster hardware than lower priority queues. </a:t>
            </a:r>
          </a:p>
          <a:p>
            <a:endParaRPr lang="en-US" sz="2000" dirty="0"/>
          </a:p>
          <a:p>
            <a:r>
              <a:rPr lang="en-US" sz="2000" dirty="0"/>
              <a:t>The next figure illustrates using separate message queues for each priority.</a:t>
            </a:r>
          </a:p>
        </p:txBody>
      </p:sp>
      <p:pic>
        <p:nvPicPr>
          <p:cNvPr id="4" name="Picture 3">
            <a:extLst>
              <a:ext uri="{FF2B5EF4-FFF2-40B4-BE49-F238E27FC236}">
                <a16:creationId xmlns:a16="http://schemas.microsoft.com/office/drawing/2014/main" id="{EA3DF21E-436E-4813-BF19-1643E7D0380A}"/>
              </a:ext>
            </a:extLst>
          </p:cNvPr>
          <p:cNvPicPr>
            <a:picLocks noChangeAspect="1"/>
          </p:cNvPicPr>
          <p:nvPr/>
        </p:nvPicPr>
        <p:blipFill>
          <a:blip r:embed="rId2"/>
          <a:stretch>
            <a:fillRect/>
          </a:stretch>
        </p:blipFill>
        <p:spPr>
          <a:xfrm>
            <a:off x="7006590" y="1544915"/>
            <a:ext cx="4775735" cy="3877985"/>
          </a:xfrm>
          <a:prstGeom prst="rect">
            <a:avLst/>
          </a:prstGeom>
        </p:spPr>
      </p:pic>
    </p:spTree>
    <p:extLst>
      <p:ext uri="{BB962C8B-B14F-4D97-AF65-F5344CB8AC3E}">
        <p14:creationId xmlns:p14="http://schemas.microsoft.com/office/powerpoint/2010/main" val="241554656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F902-C736-48AB-AA33-74F879260AF8}"/>
              </a:ext>
            </a:extLst>
          </p:cNvPr>
          <p:cNvSpPr>
            <a:spLocks noGrp="1"/>
          </p:cNvSpPr>
          <p:nvPr>
            <p:ph type="title"/>
          </p:nvPr>
        </p:nvSpPr>
        <p:spPr/>
        <p:txBody>
          <a:bodyPr/>
          <a:lstStyle/>
          <a:p>
            <a:r>
              <a:rPr lang="en-US" dirty="0"/>
              <a:t>Variations</a:t>
            </a:r>
          </a:p>
        </p:txBody>
      </p:sp>
      <p:sp>
        <p:nvSpPr>
          <p:cNvPr id="3" name="Content Placeholder 2">
            <a:extLst>
              <a:ext uri="{FF2B5EF4-FFF2-40B4-BE49-F238E27FC236}">
                <a16:creationId xmlns:a16="http://schemas.microsoft.com/office/drawing/2014/main" id="{E4FC38D7-04AD-4223-A6A9-57E41B0FC376}"/>
              </a:ext>
            </a:extLst>
          </p:cNvPr>
          <p:cNvSpPr>
            <a:spLocks noGrp="1"/>
          </p:cNvSpPr>
          <p:nvPr>
            <p:ph sz="quarter" idx="10"/>
          </p:nvPr>
        </p:nvSpPr>
        <p:spPr>
          <a:xfrm>
            <a:off x="584200" y="1435100"/>
            <a:ext cx="11018838" cy="4425827"/>
          </a:xfrm>
        </p:spPr>
        <p:txBody>
          <a:bodyPr/>
          <a:lstStyle/>
          <a:p>
            <a:r>
              <a:rPr lang="en-US" sz="2000" dirty="0"/>
              <a:t>A variation on this strategy is to have a single pool of consumers that check for messages on high priority queues first, and only then start to fetch messages from lower priority queues. </a:t>
            </a:r>
          </a:p>
          <a:p>
            <a:endParaRPr lang="en-US" sz="2000" dirty="0"/>
          </a:p>
          <a:p>
            <a:r>
              <a:rPr lang="en-US" sz="2000" dirty="0"/>
              <a:t>There are some semantic differences between a solution that uses a single pool of consumer processes </a:t>
            </a:r>
          </a:p>
          <a:p>
            <a:endParaRPr lang="en-US" sz="2400" dirty="0"/>
          </a:p>
          <a:p>
            <a:pPr lvl="1"/>
            <a:r>
              <a:rPr lang="en-US" sz="1800" dirty="0"/>
              <a:t>Single queue that supports messages with different priorities</a:t>
            </a:r>
          </a:p>
          <a:p>
            <a:pPr lvl="2"/>
            <a:r>
              <a:rPr lang="en-US" sz="1400" dirty="0"/>
              <a:t>Single pool approach, higher priority messages are always received and processed before lower priority messages. In theory, messages that have a very low priority could be continually superseded and might never be processed.</a:t>
            </a:r>
          </a:p>
          <a:p>
            <a:pPr lvl="1"/>
            <a:endParaRPr lang="en-US" sz="1800" dirty="0"/>
          </a:p>
          <a:p>
            <a:pPr lvl="1"/>
            <a:r>
              <a:rPr lang="en-US" sz="1800" dirty="0"/>
              <a:t>Multiple queues that each handle messages of a single priority</a:t>
            </a:r>
          </a:p>
          <a:p>
            <a:pPr lvl="2"/>
            <a:r>
              <a:rPr lang="en-US" sz="1400" dirty="0"/>
              <a:t>Multiple pool approach, lower priority messages will always be processed, just not as quickly as those of a higher priority </a:t>
            </a:r>
          </a:p>
          <a:p>
            <a:pPr lvl="2"/>
            <a:endParaRPr lang="en-US" sz="1400" dirty="0"/>
          </a:p>
          <a:p>
            <a:pPr lvl="1"/>
            <a:r>
              <a:rPr lang="en-US" sz="1800" dirty="0"/>
              <a:t>A solution that uses multiple queues with a separate pool for each queue.</a:t>
            </a:r>
          </a:p>
        </p:txBody>
      </p:sp>
    </p:spTree>
    <p:extLst>
      <p:ext uri="{BB962C8B-B14F-4D97-AF65-F5344CB8AC3E}">
        <p14:creationId xmlns:p14="http://schemas.microsoft.com/office/powerpoint/2010/main" val="3701978080"/>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4" ma:contentTypeDescription="Create a new document." ma:contentTypeScope="" ma:versionID="e6a0ab1c66ba849729ef872f4ca7f797">
  <xsd:schema xmlns:xsd="http://www.w3.org/2001/XMLSchema" xmlns:xs="http://www.w3.org/2001/XMLSchema" xmlns:p="http://schemas.microsoft.com/office/2006/metadata/properties" xmlns:ns2="4724af67-6ca7-4004-8ba4-af13d9fc8dce" xmlns:ns3="7741d717-973a-4876-bbd8-8b1348132c55" targetNamespace="http://schemas.microsoft.com/office/2006/metadata/properties" ma:root="true" ma:fieldsID="a37093aaae4d0666abf1e656a4164c58" ns2:_="" ns3:_="">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07AEE74F-C7C5-4DAA-9CC7-9B5FE1F69B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24af67-6ca7-4004-8ba4-af13d9fc8dce"/>
    <ds:schemaRef ds:uri="7741d717-973a-4876-bbd8-8b1348132c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9739</TotalTime>
  <Words>10582</Words>
  <Application>Microsoft Office PowerPoint</Application>
  <PresentationFormat>Widescreen</PresentationFormat>
  <Paragraphs>1141</Paragraphs>
  <Slides>140</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140</vt:i4>
      </vt:variant>
    </vt:vector>
  </HeadingPairs>
  <TitlesOfParts>
    <vt:vector size="149" baseType="lpstr">
      <vt:lpstr>Arial</vt:lpstr>
      <vt:lpstr>Calibri</vt:lpstr>
      <vt:lpstr>Calibri Light</vt:lpstr>
      <vt:lpstr>Consolas</vt:lpstr>
      <vt:lpstr>Segoe UI</vt:lpstr>
      <vt:lpstr>Segoe UI Semibold</vt:lpstr>
      <vt:lpstr>Wingdings</vt:lpstr>
      <vt:lpstr>White Template</vt:lpstr>
      <vt:lpstr>Office Theme</vt:lpstr>
      <vt:lpstr>PowerPoint Presentation</vt:lpstr>
      <vt:lpstr>Azure Service Bus Messaging Patterns</vt:lpstr>
      <vt:lpstr>Agenda</vt:lpstr>
      <vt:lpstr>“There are at least three ways of making associations more tractable. 1. Imposing a traversal direction 2. Adding a qualifier, effectively reducing multiplicity 3. Eliminating nonessential associations” </vt:lpstr>
      <vt:lpstr>Asynchronous Messaging</vt:lpstr>
      <vt:lpstr>Asynchronous Messaging</vt:lpstr>
      <vt:lpstr>Message Queuing Essentials</vt:lpstr>
      <vt:lpstr>Sending and Receiving Messages by Using a Message Queue</vt:lpstr>
      <vt:lpstr>Sending and Receiving Messages by Using a Message Queue</vt:lpstr>
      <vt:lpstr>Sending and Receiving Messages by Using a Message Queue</vt:lpstr>
      <vt:lpstr>Message Queuing in Microsoft Azure</vt:lpstr>
      <vt:lpstr>Azure Service Bus</vt:lpstr>
      <vt:lpstr>Basic Message Queuing Patterns</vt:lpstr>
      <vt:lpstr>One-way messaging.</vt:lpstr>
      <vt:lpstr>Request/response messaging.</vt:lpstr>
      <vt:lpstr>Broadcast messaging.</vt:lpstr>
      <vt:lpstr>Scenarios for Asynchronous Messaging</vt:lpstr>
      <vt:lpstr>Scenarios for Asynchronous Messaging</vt:lpstr>
      <vt:lpstr>Considerations for Implementing Asynchronous Messaging</vt:lpstr>
      <vt:lpstr>Considerations for Implementing Asynchronous Messaging</vt:lpstr>
      <vt:lpstr>Azure Service Bus </vt:lpstr>
      <vt:lpstr>Azure Service Bus is a platform-as-a-service</vt:lpstr>
      <vt:lpstr>Azure Service Bus</vt:lpstr>
      <vt:lpstr>Common Messaging Scenarios</vt:lpstr>
      <vt:lpstr>Common Messaging Scenarios</vt:lpstr>
      <vt:lpstr>Common Messaging Scenarios</vt:lpstr>
      <vt:lpstr>Queues</vt:lpstr>
      <vt:lpstr>Queues</vt:lpstr>
      <vt:lpstr>Topics</vt:lpstr>
      <vt:lpstr>Topics</vt:lpstr>
      <vt:lpstr>Topics</vt:lpstr>
      <vt:lpstr>Topic filters and actions</vt:lpstr>
      <vt:lpstr>Topic filters and actions</vt:lpstr>
      <vt:lpstr>Topic filters and actions</vt:lpstr>
      <vt:lpstr>Topic filters and actions</vt:lpstr>
      <vt:lpstr>Filters</vt:lpstr>
      <vt:lpstr>Boolean Filters</vt:lpstr>
      <vt:lpstr>Correlation Filters</vt:lpstr>
      <vt:lpstr>Correlation Filters</vt:lpstr>
      <vt:lpstr>Correlation Filters</vt:lpstr>
      <vt:lpstr>Actions</vt:lpstr>
      <vt:lpstr>Namespaces</vt:lpstr>
      <vt:lpstr>Namespaces</vt:lpstr>
      <vt:lpstr>Advanced features</vt:lpstr>
      <vt:lpstr>Advanced features</vt:lpstr>
      <vt:lpstr>Message Sessions</vt:lpstr>
      <vt:lpstr>Message sessions</vt:lpstr>
      <vt:lpstr>First-in, first out (FIFO) pattern</vt:lpstr>
      <vt:lpstr>First-in, first out (FIFO) pattern</vt:lpstr>
      <vt:lpstr>First-in, first out (FIFO) pattern</vt:lpstr>
      <vt:lpstr>First-in, first out (FIFO) pattern</vt:lpstr>
      <vt:lpstr>Session features</vt:lpstr>
      <vt:lpstr>Session Receiver</vt:lpstr>
      <vt:lpstr>Session Receiver</vt:lpstr>
      <vt:lpstr>Session Receiver</vt:lpstr>
      <vt:lpstr>Session Receiver</vt:lpstr>
      <vt:lpstr>Session Receiver</vt:lpstr>
      <vt:lpstr>Impact of delivery count</vt:lpstr>
      <vt:lpstr>Request-response pattern</vt:lpstr>
      <vt:lpstr>Request-response pattern</vt:lpstr>
      <vt:lpstr>Dead-letter queues</vt:lpstr>
      <vt:lpstr>Service Bus dead-letter queues</vt:lpstr>
      <vt:lpstr>dead-letter queue</vt:lpstr>
      <vt:lpstr>dead-letter queue</vt:lpstr>
      <vt:lpstr>DLQ message count</vt:lpstr>
      <vt:lpstr>Moving messages to the DLQ</vt:lpstr>
      <vt:lpstr>Dead-letter reason</vt:lpstr>
      <vt:lpstr>Maximum delivery count</vt:lpstr>
      <vt:lpstr>Time to live</vt:lpstr>
      <vt:lpstr>Errors while processing subscription rules</vt:lpstr>
      <vt:lpstr>Application-level dead-lettering</vt:lpstr>
      <vt:lpstr>Dead-lettering in ForwardTo or SendVia scenarios</vt:lpstr>
      <vt:lpstr>Path to the dead-letter queue</vt:lpstr>
      <vt:lpstr>Duplicate dection</vt:lpstr>
      <vt:lpstr>Duplicate detection</vt:lpstr>
      <vt:lpstr>How it works</vt:lpstr>
      <vt:lpstr>Publisher-Subscriber pattern</vt:lpstr>
      <vt:lpstr>Publisher-Subscriber pattern</vt:lpstr>
      <vt:lpstr>Context and problem</vt:lpstr>
      <vt:lpstr>Solution</vt:lpstr>
      <vt:lpstr>Solution </vt:lpstr>
      <vt:lpstr>Pub/sub messaging benefits</vt:lpstr>
      <vt:lpstr>Pub/sub messaging benefits</vt:lpstr>
      <vt:lpstr>Issues and considerations</vt:lpstr>
      <vt:lpstr>Issues and considerations</vt:lpstr>
      <vt:lpstr>Issues and considerations</vt:lpstr>
      <vt:lpstr>Issues and considerations</vt:lpstr>
      <vt:lpstr>Issues and considerations</vt:lpstr>
      <vt:lpstr>When to use this pattern</vt:lpstr>
      <vt:lpstr>When to use this pattern</vt:lpstr>
      <vt:lpstr>Might not be useful when</vt:lpstr>
      <vt:lpstr>Enterprise integration using message broker and events</vt:lpstr>
      <vt:lpstr>Priority Queue pattern</vt:lpstr>
      <vt:lpstr>Priority Queue pattern</vt:lpstr>
      <vt:lpstr>Context and problem</vt:lpstr>
      <vt:lpstr>Solution</vt:lpstr>
      <vt:lpstr>Multiple consumers</vt:lpstr>
      <vt:lpstr>Maintain a separate queue for each priority</vt:lpstr>
      <vt:lpstr>Variations</vt:lpstr>
      <vt:lpstr>Advantages</vt:lpstr>
      <vt:lpstr>Advantages</vt:lpstr>
      <vt:lpstr>Issues and considerations</vt:lpstr>
      <vt:lpstr>Issues and considerations</vt:lpstr>
      <vt:lpstr>Issues and considerations</vt:lpstr>
      <vt:lpstr>Issues and considerations</vt:lpstr>
      <vt:lpstr>Issues and considerations</vt:lpstr>
      <vt:lpstr>When to use this pattern</vt:lpstr>
      <vt:lpstr>When to use this pattern</vt:lpstr>
      <vt:lpstr>When to use this pattern</vt:lpstr>
      <vt:lpstr>When to use this pattern</vt:lpstr>
      <vt:lpstr>When to use this pattern</vt:lpstr>
      <vt:lpstr>When to use this pattern</vt:lpstr>
      <vt:lpstr>When to use this pattern</vt:lpstr>
      <vt:lpstr>When to use this pattern</vt:lpstr>
      <vt:lpstr>Queue-Based Load Leveling pattern</vt:lpstr>
      <vt:lpstr>Queue-Based Load Leveling pattern</vt:lpstr>
      <vt:lpstr>Context and problem</vt:lpstr>
      <vt:lpstr>Solution</vt:lpstr>
      <vt:lpstr>Solution</vt:lpstr>
      <vt:lpstr>Throttling</vt:lpstr>
      <vt:lpstr>Issues and considerations</vt:lpstr>
      <vt:lpstr>Issues and considerations</vt:lpstr>
      <vt:lpstr>When to use this pattern</vt:lpstr>
      <vt:lpstr>When to use this pattern</vt:lpstr>
      <vt:lpstr>When to use this pattern</vt:lpstr>
      <vt:lpstr>Slide header</vt:lpstr>
      <vt:lpstr>Slide header</vt:lpstr>
      <vt:lpstr>Header</vt:lpstr>
      <vt:lpstr>Header</vt:lpstr>
      <vt:lpstr>Header</vt:lpstr>
      <vt:lpstr>Header</vt:lpstr>
      <vt:lpstr>Header</vt:lpstr>
      <vt:lpstr>Header</vt:lpstr>
      <vt:lpstr>Thank you</vt:lpstr>
      <vt:lpstr>Thank you</vt:lpstr>
      <vt:lpstr>Thank you</vt:lpstr>
      <vt:lpstr>Appendix</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lpstr>Presentation 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Tim Oleson</dc:creator>
  <cp:keywords/>
  <dc:description/>
  <cp:lastModifiedBy>Tim Oleson</cp:lastModifiedBy>
  <cp:revision>3</cp:revision>
  <dcterms:created xsi:type="dcterms:W3CDTF">2022-03-24T17:16:03Z</dcterms:created>
  <dcterms:modified xsi:type="dcterms:W3CDTF">2022-04-20T17:58:56Z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ies>
</file>